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302" r:id="rId2"/>
    <p:sldId id="303" r:id="rId3"/>
    <p:sldId id="257" r:id="rId4"/>
    <p:sldId id="269" r:id="rId5"/>
    <p:sldId id="265" r:id="rId6"/>
    <p:sldId id="284" r:id="rId7"/>
    <p:sldId id="279" r:id="rId8"/>
    <p:sldId id="268" r:id="rId9"/>
    <p:sldId id="266" r:id="rId10"/>
    <p:sldId id="271" r:id="rId11"/>
    <p:sldId id="272" r:id="rId12"/>
    <p:sldId id="270" r:id="rId13"/>
    <p:sldId id="274" r:id="rId14"/>
    <p:sldId id="276" r:id="rId15"/>
    <p:sldId id="277" r:id="rId16"/>
    <p:sldId id="278" r:id="rId17"/>
    <p:sldId id="289" r:id="rId18"/>
    <p:sldId id="280" r:id="rId19"/>
    <p:sldId id="281" r:id="rId20"/>
    <p:sldId id="282" r:id="rId21"/>
    <p:sldId id="285" r:id="rId22"/>
    <p:sldId id="287" r:id="rId23"/>
    <p:sldId id="286" r:id="rId24"/>
    <p:sldId id="283" r:id="rId25"/>
    <p:sldId id="273" r:id="rId26"/>
    <p:sldId id="292" r:id="rId27"/>
    <p:sldId id="293" r:id="rId28"/>
    <p:sldId id="298" r:id="rId29"/>
    <p:sldId id="299" r:id="rId30"/>
    <p:sldId id="300" r:id="rId31"/>
    <p:sldId id="301" r:id="rId32"/>
    <p:sldId id="294" r:id="rId33"/>
    <p:sldId id="295" r:id="rId34"/>
    <p:sldId id="296" r:id="rId35"/>
    <p:sldId id="297"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0898" autoAdjust="0"/>
  </p:normalViewPr>
  <p:slideViewPr>
    <p:cSldViewPr snapToGrid="0" snapToObjects="1">
      <p:cViewPr varScale="1">
        <p:scale>
          <a:sx n="67" d="100"/>
          <a:sy n="67" d="100"/>
        </p:scale>
        <p:origin x="-1256"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8D640E-A6A3-AB49-B879-1A428976D08D}" type="datetimeFigureOut">
              <a:rPr lang="en-US" smtClean="0"/>
              <a:t>12/11/17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C9C467-6ED2-3541-92A5-3EBBB6DE70A6}" type="slidenum">
              <a:rPr lang="en-US" smtClean="0"/>
              <a:t>‹#›</a:t>
            </a:fld>
            <a:endParaRPr lang="en-US"/>
          </a:p>
        </p:txBody>
      </p:sp>
    </p:spTree>
    <p:extLst>
      <p:ext uri="{BB962C8B-B14F-4D97-AF65-F5344CB8AC3E}">
        <p14:creationId xmlns:p14="http://schemas.microsoft.com/office/powerpoint/2010/main" val="12346807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Seqanswers</a:t>
            </a:r>
            <a:r>
              <a:rPr lang="en-US" sz="1200" kern="1200" dirty="0" smtClean="0">
                <a:solidFill>
                  <a:schemeClr val="tx1"/>
                </a:solidFill>
                <a:effectLst/>
                <a:latin typeface="+mn-lt"/>
                <a:ea typeface="+mn-ea"/>
                <a:cs typeface="+mn-cs"/>
              </a:rPr>
              <a:t> says: </a:t>
            </a:r>
          </a:p>
          <a:p>
            <a:r>
              <a:rPr lang="en-US" sz="1200" kern="1200" dirty="0" smtClean="0">
                <a:solidFill>
                  <a:schemeClr val="tx1"/>
                </a:solidFill>
                <a:effectLst/>
                <a:latin typeface="+mn-lt"/>
                <a:ea typeface="+mn-ea"/>
                <a:cs typeface="+mn-cs"/>
              </a:rPr>
              <a:t>- Paired end gives an idea of the size of the insert and the directionality of the mapping to the sequence assembly algorithms. This aids in prediction of inversions, deletions and mutations inside the genome.</a:t>
            </a:r>
            <a:endParaRPr lang="en-NZ"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NZ"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High quality of mapping of reads in regions with repeat content, Single end reads are woefully unsuitable to accurately predict transcription in repeat containing regions.</a:t>
            </a:r>
            <a:endParaRPr lang="en-NZ"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NZ"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First, it gives you a better "coverage" of your transcripts. In contrast to eukaryotes with splicing, you can be fairly sure that the piece in between the mapped read pair is present in your </a:t>
            </a:r>
            <a:r>
              <a:rPr lang="en-US" sz="1200" kern="1200" dirty="0" err="1" smtClean="0">
                <a:solidFill>
                  <a:schemeClr val="tx1"/>
                </a:solidFill>
                <a:effectLst/>
                <a:latin typeface="+mn-lt"/>
                <a:ea typeface="+mn-ea"/>
                <a:cs typeface="+mn-cs"/>
              </a:rPr>
              <a:t>cDNA</a:t>
            </a:r>
            <a:r>
              <a:rPr lang="en-US" sz="1200" kern="1200" dirty="0" smtClean="0">
                <a:solidFill>
                  <a:schemeClr val="tx1"/>
                </a:solidFill>
                <a:effectLst/>
                <a:latin typeface="+mn-lt"/>
                <a:ea typeface="+mn-ea"/>
                <a:cs typeface="+mn-cs"/>
              </a:rPr>
              <a:t>, so you can create a fake read covering the whole piece of </a:t>
            </a:r>
            <a:r>
              <a:rPr lang="en-US" sz="1200" kern="1200" dirty="0" err="1" smtClean="0">
                <a:solidFill>
                  <a:schemeClr val="tx1"/>
                </a:solidFill>
                <a:effectLst/>
                <a:latin typeface="+mn-lt"/>
                <a:ea typeface="+mn-ea"/>
                <a:cs typeface="+mn-cs"/>
              </a:rPr>
              <a:t>cDNA</a:t>
            </a:r>
            <a:r>
              <a:rPr lang="en-US" sz="1200" kern="1200" dirty="0" smtClean="0">
                <a:solidFill>
                  <a:schemeClr val="tx1"/>
                </a:solidFill>
                <a:effectLst/>
                <a:latin typeface="+mn-lt"/>
                <a:ea typeface="+mn-ea"/>
                <a:cs typeface="+mn-cs"/>
              </a:rPr>
              <a:t>.</a:t>
            </a:r>
            <a:endParaRPr lang="en-NZ"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Second, you get a better resolution of the 3'-ed of your transcript. That can help you to better define 3'-UTRs and novel ncRNAs where you cannot infer the likely end from a stop codon.</a:t>
            </a:r>
            <a:endParaRPr lang="en-NZ"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Third, it allows you to better define </a:t>
            </a:r>
            <a:r>
              <a:rPr lang="en-US" sz="1200" kern="1200" dirty="0" err="1" smtClean="0">
                <a:solidFill>
                  <a:schemeClr val="tx1"/>
                </a:solidFill>
                <a:effectLst/>
                <a:latin typeface="+mn-lt"/>
                <a:ea typeface="+mn-ea"/>
                <a:cs typeface="+mn-cs"/>
              </a:rPr>
              <a:t>polycistronic</a:t>
            </a:r>
            <a:r>
              <a:rPr lang="en-US" sz="1200" kern="1200" dirty="0" smtClean="0">
                <a:solidFill>
                  <a:schemeClr val="tx1"/>
                </a:solidFill>
                <a:effectLst/>
                <a:latin typeface="+mn-lt"/>
                <a:ea typeface="+mn-ea"/>
                <a:cs typeface="+mn-cs"/>
              </a:rPr>
              <a:t> mRNAs and thus operons.</a:t>
            </a:r>
            <a:endParaRPr lang="en-NZ"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Last but not least: Back when sequencing length was still an issue, you could get all the above from sequencing just 2x 20-25bp (usually more than </a:t>
            </a:r>
            <a:r>
              <a:rPr lang="en-US" sz="1200" kern="1200" dirty="0" err="1" smtClean="0">
                <a:solidFill>
                  <a:schemeClr val="tx1"/>
                </a:solidFill>
                <a:effectLst/>
                <a:latin typeface="+mn-lt"/>
                <a:ea typeface="+mn-ea"/>
                <a:cs typeface="+mn-cs"/>
              </a:rPr>
              <a:t>enigh</a:t>
            </a:r>
            <a:r>
              <a:rPr lang="en-US" sz="1200" kern="1200" dirty="0" smtClean="0">
                <a:solidFill>
                  <a:schemeClr val="tx1"/>
                </a:solidFill>
                <a:effectLst/>
                <a:latin typeface="+mn-lt"/>
                <a:ea typeface="+mn-ea"/>
                <a:cs typeface="+mn-cs"/>
              </a:rPr>
              <a:t> to properly map a read within a bacterial chromosome).</a:t>
            </a:r>
            <a:endParaRPr lang="en-NZ"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NZ"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Oh, and if you do </a:t>
            </a:r>
            <a:r>
              <a:rPr lang="en-US" sz="1200" kern="1200" dirty="0" err="1" smtClean="0">
                <a:solidFill>
                  <a:schemeClr val="tx1"/>
                </a:solidFill>
                <a:effectLst/>
                <a:latin typeface="+mn-lt"/>
                <a:ea typeface="+mn-ea"/>
                <a:cs typeface="+mn-cs"/>
              </a:rPr>
              <a:t>metatranscriptomics</a:t>
            </a:r>
            <a:r>
              <a:rPr lang="en-US" sz="1200" kern="1200" dirty="0" smtClean="0">
                <a:solidFill>
                  <a:schemeClr val="tx1"/>
                </a:solidFill>
                <a:effectLst/>
                <a:latin typeface="+mn-lt"/>
                <a:ea typeface="+mn-ea"/>
                <a:cs typeface="+mn-cs"/>
              </a:rPr>
              <a:t>, paired end data will help you tremendously to assemble unknown transcripts. </a:t>
            </a:r>
            <a:endParaRPr lang="en-NZ"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5</a:t>
            </a:fld>
            <a:endParaRPr lang="en-US"/>
          </a:p>
        </p:txBody>
      </p:sp>
    </p:spTree>
    <p:extLst>
      <p:ext uri="{BB962C8B-B14F-4D97-AF65-F5344CB8AC3E}">
        <p14:creationId xmlns:p14="http://schemas.microsoft.com/office/powerpoint/2010/main" val="1975148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17</a:t>
            </a:fld>
            <a:endParaRPr lang="en-US"/>
          </a:p>
        </p:txBody>
      </p:sp>
    </p:spTree>
    <p:extLst>
      <p:ext uri="{BB962C8B-B14F-4D97-AF65-F5344CB8AC3E}">
        <p14:creationId xmlns:p14="http://schemas.microsoft.com/office/powerpoint/2010/main" val="214321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Note:</a:t>
            </a:r>
            <a:r>
              <a:rPr lang="en-US" baseline="0" dirty="0" smtClean="0"/>
              <a:t> mapping </a:t>
            </a:r>
            <a:r>
              <a:rPr lang="en-US" baseline="0" dirty="0" err="1" smtClean="0"/>
              <a:t>param</a:t>
            </a:r>
            <a:r>
              <a:rPr lang="en-US" baseline="0" dirty="0" smtClean="0"/>
              <a:t>. they used: </a:t>
            </a:r>
            <a:r>
              <a:rPr lang="en-US" dirty="0" smtClean="0"/>
              <a:t>-r 70 --mate-</a:t>
            </a:r>
            <a:r>
              <a:rPr lang="en-US" dirty="0" err="1" smtClean="0"/>
              <a:t>std</a:t>
            </a:r>
            <a:r>
              <a:rPr lang="en-US" dirty="0" smtClean="0"/>
              <a:t>-</a:t>
            </a:r>
            <a:r>
              <a:rPr lang="en-US" dirty="0" err="1" smtClean="0"/>
              <a:t>dec</a:t>
            </a:r>
            <a:r>
              <a:rPr lang="en-US" dirty="0" smtClean="0"/>
              <a:t> 90. </a:t>
            </a:r>
          </a:p>
          <a:p>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18</a:t>
            </a:fld>
            <a:endParaRPr lang="en-US"/>
          </a:p>
        </p:txBody>
      </p:sp>
    </p:spTree>
    <p:extLst>
      <p:ext uri="{BB962C8B-B14F-4D97-AF65-F5344CB8AC3E}">
        <p14:creationId xmlns:p14="http://schemas.microsoft.com/office/powerpoint/2010/main" val="60935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19</a:t>
            </a:fld>
            <a:endParaRPr lang="en-US"/>
          </a:p>
        </p:txBody>
      </p:sp>
    </p:spTree>
    <p:extLst>
      <p:ext uri="{BB962C8B-B14F-4D97-AF65-F5344CB8AC3E}">
        <p14:creationId xmlns:p14="http://schemas.microsoft.com/office/powerpoint/2010/main" val="2044060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False positive rates of DE with increasing coverage and sequencing depth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(y-axis</a:t>
            </a: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false positive (FP) rates, defined as the number of genes identified only by the evaluated algorithm,</a:t>
            </a:r>
            <a:r>
              <a:rPr lang="en-US" sz="1200" kern="1200" baseline="0" dirty="0" smtClean="0">
                <a:solidFill>
                  <a:schemeClr val="tx1"/>
                </a:solidFill>
                <a:effectLst/>
                <a:latin typeface="+mn-lt"/>
                <a:ea typeface="+mn-ea"/>
                <a:cs typeface="+mn-cs"/>
              </a:rPr>
              <a:t> color – N of reps, x-axis – coverage percentage)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20</a:t>
            </a:fld>
            <a:endParaRPr lang="en-US"/>
          </a:p>
        </p:txBody>
      </p:sp>
    </p:spTree>
    <p:extLst>
      <p:ext uri="{BB962C8B-B14F-4D97-AF65-F5344CB8AC3E}">
        <p14:creationId xmlns:p14="http://schemas.microsoft.com/office/powerpoint/2010/main" val="2997621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“Many transcriptomic studies aim at comparing either abundance levels or the transcriptome composition between given conditions, and as a first step, the sequencing reads must be used as the basis for abundance quantification of transcriptomic features of interest, such as genes or transcripts.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this paper, we show that gene-level abundance estimates and statistical inference offer advantages over transcript-level analyses, in terms of performance and interpretability.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illustrate that the presence of differential isoform usage can lead to inflated false discovery rates in differential gene expression analyses on simple count matrices but that this can be addressed by incorporating offsets derived from transcript-level abundance estimates.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show that the problem is relatively minor in several real data sets. Finally, we provide an R package (</a:t>
            </a:r>
            <a:r>
              <a:rPr lang="en-US" sz="1200" i="1" kern="1200" dirty="0" err="1" smtClean="0">
                <a:solidFill>
                  <a:schemeClr val="tx1"/>
                </a:solidFill>
                <a:effectLst/>
                <a:latin typeface="+mn-lt"/>
                <a:ea typeface="+mn-ea"/>
                <a:cs typeface="+mn-cs"/>
              </a:rPr>
              <a:t>tximport</a:t>
            </a:r>
            <a:r>
              <a:rPr lang="en-US" sz="1200" kern="1200" dirty="0" smtClean="0">
                <a:solidFill>
                  <a:schemeClr val="tx1"/>
                </a:solidFill>
                <a:effectLst/>
                <a:latin typeface="+mn-lt"/>
                <a:ea typeface="+mn-ea"/>
                <a:cs typeface="+mn-cs"/>
              </a:rPr>
              <a:t>) to help users integrate transcript-level abundance estimates from common quantification pipelines into count-based statistical inference engines. “</a:t>
            </a:r>
            <a:endParaRPr lang="en-US" dirty="0" smtClean="0"/>
          </a:p>
          <a:p>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21</a:t>
            </a:fld>
            <a:endParaRPr lang="en-US"/>
          </a:p>
        </p:txBody>
      </p:sp>
    </p:spTree>
    <p:extLst>
      <p:ext uri="{BB962C8B-B14F-4D97-AF65-F5344CB8AC3E}">
        <p14:creationId xmlns:p14="http://schemas.microsoft.com/office/powerpoint/2010/main" val="1104114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Gene-level TPM estimates, representing the overall </a:t>
            </a:r>
            <a:r>
              <a:rPr lang="en-US" sz="1200" kern="1200" dirty="0" err="1" smtClean="0">
                <a:solidFill>
                  <a:schemeClr val="tx1"/>
                </a:solidFill>
                <a:effectLst/>
                <a:latin typeface="+mn-lt"/>
                <a:ea typeface="+mn-ea"/>
                <a:cs typeface="+mn-cs"/>
              </a:rPr>
              <a:t>tran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scriptional</a:t>
            </a:r>
            <a:r>
              <a:rPr lang="en-US" sz="1200" kern="1200" dirty="0" smtClean="0">
                <a:solidFill>
                  <a:schemeClr val="tx1"/>
                </a:solidFill>
                <a:effectLst/>
                <a:latin typeface="+mn-lt"/>
                <a:ea typeface="+mn-ea"/>
                <a:cs typeface="+mn-cs"/>
              </a:rPr>
              <a:t> output of each gene, were obtained by summing the </a:t>
            </a:r>
            <a:r>
              <a:rPr lang="en-US" sz="1200" kern="1200" dirty="0" err="1" smtClean="0">
                <a:solidFill>
                  <a:schemeClr val="tx1"/>
                </a:solidFill>
                <a:effectLst/>
                <a:latin typeface="+mn-lt"/>
                <a:ea typeface="+mn-ea"/>
                <a:cs typeface="+mn-cs"/>
              </a:rPr>
              <a:t>cor</a:t>
            </a:r>
            <a:r>
              <a:rPr lang="en-US" sz="1200" kern="1200" dirty="0" smtClean="0">
                <a:solidFill>
                  <a:schemeClr val="tx1"/>
                </a:solidFill>
                <a:effectLst/>
                <a:latin typeface="+mn-lt"/>
                <a:ea typeface="+mn-ea"/>
                <a:cs typeface="+mn-cs"/>
              </a:rPr>
              <a:t>- responding transcript-level TPM estimates. For the two simulated data sets, the true underlying TPM of each feature was known and we could thus evaluate the accuracy of the estimates. </a:t>
            </a:r>
            <a:r>
              <a:rPr lang="en-US" sz="1200" kern="1200" dirty="0" err="1" smtClean="0">
                <a:solidFill>
                  <a:schemeClr val="tx1"/>
                </a:solidFill>
                <a:effectLst/>
                <a:latin typeface="+mn-lt"/>
                <a:ea typeface="+mn-ea"/>
                <a:cs typeface="+mn-cs"/>
              </a:rPr>
              <a:t>Unsurpris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ingly</a:t>
            </a:r>
            <a:r>
              <a:rPr lang="en-US" sz="1200" kern="1200" dirty="0" smtClean="0">
                <a:solidFill>
                  <a:schemeClr val="tx1"/>
                </a:solidFill>
                <a:effectLst/>
                <a:latin typeface="+mn-lt"/>
                <a:ea typeface="+mn-ea"/>
                <a:cs typeface="+mn-cs"/>
              </a:rPr>
              <a:t>, gene-level estimates were more accurate than transcript-level estimates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Accuracy of gene- and transcript-level TPM estimates from </a:t>
            </a:r>
            <a:r>
              <a:rPr lang="en-US" sz="1200" b="0" i="1" kern="1200" dirty="0" smtClean="0">
                <a:solidFill>
                  <a:schemeClr val="tx1"/>
                </a:solidFill>
                <a:effectLst/>
                <a:latin typeface="+mn-lt"/>
                <a:ea typeface="+mn-ea"/>
                <a:cs typeface="+mn-cs"/>
              </a:rPr>
              <a:t>Salmon </a:t>
            </a:r>
            <a:r>
              <a:rPr lang="en-US" sz="1200" b="0" kern="1200" dirty="0" smtClean="0">
                <a:solidFill>
                  <a:schemeClr val="tx1"/>
                </a:solidFill>
                <a:effectLst/>
                <a:latin typeface="+mn-lt"/>
                <a:ea typeface="+mn-ea"/>
                <a:cs typeface="+mn-cs"/>
              </a:rPr>
              <a:t>and scaled FPKM estimates derived from simple counts from </a:t>
            </a:r>
            <a:r>
              <a:rPr lang="en-US" sz="1200" b="0" i="1" kern="1200" dirty="0" err="1" smtClean="0">
                <a:solidFill>
                  <a:schemeClr val="tx1"/>
                </a:solidFill>
                <a:effectLst/>
                <a:latin typeface="+mn-lt"/>
                <a:ea typeface="+mn-ea"/>
                <a:cs typeface="+mn-cs"/>
              </a:rPr>
              <a:t>featureCounts</a:t>
            </a:r>
            <a:r>
              <a:rPr lang="en-US" sz="1200" b="0" kern="1200" dirty="0" smtClean="0">
                <a:solidFill>
                  <a:schemeClr val="tx1"/>
                </a:solidFill>
                <a:effectLst/>
                <a:latin typeface="+mn-lt"/>
                <a:ea typeface="+mn-ea"/>
                <a:cs typeface="+mn-cs"/>
              </a:rPr>
              <a:t>, in one of the simulated samples (sampleA1). Spearman correlations are indicated in the respective panels. Top row: using the complete annotation. Bottom row: using an incomplete annotation, with 20% of the transcripts randomly removed. Gene- level estimates are more accurate than transcript-level estimates. Gene-level estimates from </a:t>
            </a:r>
            <a:r>
              <a:rPr lang="en-US" sz="1200" b="0" i="1" kern="1200" dirty="0" smtClean="0">
                <a:solidFill>
                  <a:schemeClr val="tx1"/>
                </a:solidFill>
                <a:effectLst/>
                <a:latin typeface="+mn-lt"/>
                <a:ea typeface="+mn-ea"/>
                <a:cs typeface="+mn-cs"/>
              </a:rPr>
              <a:t>Salmon </a:t>
            </a:r>
            <a:r>
              <a:rPr lang="en-US" sz="1200" b="0" kern="1200" dirty="0" smtClean="0">
                <a:solidFill>
                  <a:schemeClr val="tx1"/>
                </a:solidFill>
                <a:effectLst/>
                <a:latin typeface="+mn-lt"/>
                <a:ea typeface="+mn-ea"/>
                <a:cs typeface="+mn-cs"/>
              </a:rPr>
              <a:t>are more accurate than those from </a:t>
            </a:r>
            <a:r>
              <a:rPr lang="en-US" sz="1200" b="0" i="1" kern="1200" dirty="0" err="1" smtClean="0">
                <a:solidFill>
                  <a:schemeClr val="tx1"/>
                </a:solidFill>
                <a:effectLst/>
                <a:latin typeface="+mn-lt"/>
                <a:ea typeface="+mn-ea"/>
                <a:cs typeface="+mn-cs"/>
              </a:rPr>
              <a:t>featureCounts</a:t>
            </a:r>
            <a:r>
              <a:rPr lang="en-US" sz="1200" b="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23</a:t>
            </a:fld>
            <a:endParaRPr lang="en-US"/>
          </a:p>
        </p:txBody>
      </p:sp>
    </p:spTree>
    <p:extLst>
      <p:ext uri="{BB962C8B-B14F-4D97-AF65-F5344CB8AC3E}">
        <p14:creationId xmlns:p14="http://schemas.microsoft.com/office/powerpoint/2010/main" val="554434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github.com</a:t>
            </a:r>
            <a:r>
              <a:rPr lang="en-US" dirty="0" smtClean="0"/>
              <a:t>/</a:t>
            </a:r>
            <a:r>
              <a:rPr lang="en-US" dirty="0" err="1" smtClean="0"/>
              <a:t>crazyhottommy</a:t>
            </a:r>
            <a:r>
              <a:rPr lang="en-US" dirty="0" smtClean="0"/>
              <a:t>/RNA-seq-analysis/blob/master/</a:t>
            </a:r>
            <a:r>
              <a:rPr lang="en-US" dirty="0" err="1" smtClean="0"/>
              <a:t>salmon_kalliso_STAR_compare.md</a:t>
            </a:r>
            <a:endParaRPr lang="en-US" dirty="0" smtClean="0"/>
          </a:p>
          <a:p>
            <a:r>
              <a:rPr lang="en-US" dirty="0" smtClean="0"/>
              <a:t>(PART3)</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RNA-seq Data Analyses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Understand split-read mapping</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Run different split-read mappers (tophat, hisat2, STAR)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Understand the Tuxedo Suite (cufflinks, </a:t>
            </a:r>
            <a:r>
              <a:rPr lang="en-US" dirty="0" err="1" smtClean="0"/>
              <a:t>cuffcompare</a:t>
            </a:r>
            <a:r>
              <a:rPr lang="en-US" dirty="0" smtClean="0"/>
              <a:t>, </a:t>
            </a:r>
            <a:r>
              <a:rPr lang="en-US" dirty="0" err="1" smtClean="0"/>
              <a:t>cuffmerge</a:t>
            </a:r>
            <a:r>
              <a:rPr lang="en-US" dirty="0" smtClean="0"/>
              <a:t>, </a:t>
            </a:r>
            <a:r>
              <a:rPr lang="en-US" dirty="0" err="1" smtClean="0"/>
              <a:t>cuffdiff</a:t>
            </a:r>
            <a:r>
              <a:rPr lang="en-US" dirty="0" smtClean="0"/>
              <a:t>, etc.)</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Predict new transcripts/isoforms using cufflinks/</a:t>
            </a:r>
            <a:r>
              <a:rPr lang="en-US" dirty="0" err="1" smtClean="0"/>
              <a:t>cuffmerge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Quantify exons/genes/transcripts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Predict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Differential exon usage using </a:t>
            </a:r>
            <a:r>
              <a:rPr lang="en-US" dirty="0" err="1" smtClean="0"/>
              <a:t>DEXseq</a:t>
            </a:r>
            <a:r>
              <a:rPr lang="en-US" dirty="0" smtClean="0"/>
              <a:t>/DEXSeq2</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Differential gene expression using </a:t>
            </a:r>
            <a:r>
              <a:rPr lang="en-US" dirty="0" err="1" smtClean="0"/>
              <a:t>DEseq</a:t>
            </a:r>
            <a:r>
              <a:rPr lang="en-US" dirty="0" smtClean="0"/>
              <a:t>/DEseq2</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Map or </a:t>
            </a:r>
            <a:r>
              <a:rPr lang="en-US" dirty="0" err="1" smtClean="0"/>
              <a:t>pseudomap</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Differential isoform expression using </a:t>
            </a:r>
            <a:r>
              <a:rPr lang="en-US" dirty="0" err="1" smtClean="0"/>
              <a:t>cuffdiff</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26</a:t>
            </a:fld>
            <a:endParaRPr lang="en-US"/>
          </a:p>
        </p:txBody>
      </p:sp>
    </p:spTree>
    <p:extLst>
      <p:ext uri="{BB962C8B-B14F-4D97-AF65-F5344CB8AC3E}">
        <p14:creationId xmlns:p14="http://schemas.microsoft.com/office/powerpoint/2010/main" val="130747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 conditions are you comparing</a:t>
            </a:r>
          </a:p>
          <a:p>
            <a:r>
              <a:rPr lang="en-US" dirty="0" smtClean="0"/>
              <a:t>Statistical power  - a reminder to check your number of replicates </a:t>
            </a:r>
          </a:p>
          <a:p>
            <a:endParaRPr lang="en-US" dirty="0" smtClean="0"/>
          </a:p>
          <a:p>
            <a:r>
              <a:rPr lang="en-US" dirty="0" smtClean="0"/>
              <a:t>Deseq/deseq2/dexseq2 - contrasts</a:t>
            </a:r>
          </a:p>
          <a:p>
            <a:r>
              <a:rPr lang="en-US" dirty="0" smtClean="0"/>
              <a:t>edgeR </a:t>
            </a:r>
            <a:r>
              <a:rPr lang="en-US" dirty="0" err="1" smtClean="0"/>
              <a:t>glm</a:t>
            </a:r>
            <a:r>
              <a:rPr lang="en-US" dirty="0" smtClean="0"/>
              <a:t> function</a:t>
            </a:r>
          </a:p>
          <a:p>
            <a:endParaRPr lang="en-US" dirty="0" smtClean="0"/>
          </a:p>
          <a:p>
            <a:endParaRPr lang="en-US" dirty="0" smtClean="0"/>
          </a:p>
          <a:p>
            <a:r>
              <a:rPr lang="en-US" dirty="0" smtClean="0"/>
              <a:t>Examples of design matrices with </a:t>
            </a:r>
            <a:r>
              <a:rPr lang="en-US" dirty="0" smtClean="0"/>
              <a:t>comments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27</a:t>
            </a:fld>
            <a:endParaRPr lang="en-US"/>
          </a:p>
        </p:txBody>
      </p:sp>
    </p:spTree>
    <p:extLst>
      <p:ext uri="{BB962C8B-B14F-4D97-AF65-F5344CB8AC3E}">
        <p14:creationId xmlns:p14="http://schemas.microsoft.com/office/powerpoint/2010/main" val="1832489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seqanswers.com</a:t>
            </a:r>
            <a:r>
              <a:rPr lang="en-US" dirty="0" smtClean="0"/>
              <a:t>/forums/</a:t>
            </a:r>
            <a:r>
              <a:rPr lang="en-US" dirty="0" err="1" smtClean="0"/>
              <a:t>showthread.php?t</a:t>
            </a:r>
            <a:r>
              <a:rPr lang="en-US" dirty="0" smtClean="0"/>
              <a:t>=12502</a:t>
            </a:r>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28</a:t>
            </a:fld>
            <a:endParaRPr lang="en-US"/>
          </a:p>
        </p:txBody>
      </p:sp>
    </p:spTree>
    <p:extLst>
      <p:ext uri="{BB962C8B-B14F-4D97-AF65-F5344CB8AC3E}">
        <p14:creationId xmlns:p14="http://schemas.microsoft.com/office/powerpoint/2010/main" val="3998046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29</a:t>
            </a:fld>
            <a:endParaRPr lang="en-US"/>
          </a:p>
        </p:txBody>
      </p:sp>
    </p:spTree>
    <p:extLst>
      <p:ext uri="{BB962C8B-B14F-4D97-AF65-F5344CB8AC3E}">
        <p14:creationId xmlns:p14="http://schemas.microsoft.com/office/powerpoint/2010/main" val="2506644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coverage-replicates</a:t>
            </a:r>
            <a:r>
              <a:rPr lang="en-US" baseline="0" dirty="0" smtClean="0"/>
              <a:t> tradeoff</a:t>
            </a:r>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6</a:t>
            </a:fld>
            <a:endParaRPr lang="en-US"/>
          </a:p>
        </p:txBody>
      </p:sp>
    </p:spTree>
    <p:extLst>
      <p:ext uri="{BB962C8B-B14F-4D97-AF65-F5344CB8AC3E}">
        <p14:creationId xmlns:p14="http://schemas.microsoft.com/office/powerpoint/2010/main" val="1456969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30</a:t>
            </a:fld>
            <a:endParaRPr lang="en-US"/>
          </a:p>
        </p:txBody>
      </p:sp>
    </p:spTree>
    <p:extLst>
      <p:ext uri="{BB962C8B-B14F-4D97-AF65-F5344CB8AC3E}">
        <p14:creationId xmlns:p14="http://schemas.microsoft.com/office/powerpoint/2010/main" val="3920751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dds$group</a:t>
            </a:r>
            <a:r>
              <a:rPr lang="en-US" dirty="0" smtClean="0"/>
              <a:t> &lt;- factor(paste0(</a:t>
            </a:r>
            <a:r>
              <a:rPr lang="en-US" dirty="0" err="1" smtClean="0"/>
              <a:t>dds$celltype</a:t>
            </a:r>
            <a:r>
              <a:rPr lang="en-US" dirty="0" smtClean="0"/>
              <a:t>, </a:t>
            </a:r>
            <a:r>
              <a:rPr lang="en-US" dirty="0" err="1" smtClean="0"/>
              <a:t>dds$condition</a:t>
            </a:r>
            <a:r>
              <a:rPr lang="en-US" dirty="0" smtClean="0"/>
              <a:t>))</a:t>
            </a:r>
          </a:p>
          <a:p>
            <a:r>
              <a:rPr lang="en-US" dirty="0" smtClean="0"/>
              <a:t>design(</a:t>
            </a:r>
            <a:r>
              <a:rPr lang="en-US" dirty="0" err="1" smtClean="0"/>
              <a:t>dds</a:t>
            </a:r>
            <a:r>
              <a:rPr lang="en-US" dirty="0" smtClean="0"/>
              <a:t>) &lt;- ~ group</a:t>
            </a:r>
          </a:p>
          <a:p>
            <a:r>
              <a:rPr lang="en-US" dirty="0" err="1" smtClean="0"/>
              <a:t>dds</a:t>
            </a:r>
            <a:r>
              <a:rPr lang="en-US" dirty="0" smtClean="0"/>
              <a:t> &lt;- </a:t>
            </a:r>
            <a:r>
              <a:rPr lang="en-US" dirty="0" err="1" smtClean="0"/>
              <a:t>DESeq</a:t>
            </a:r>
            <a:r>
              <a:rPr lang="en-US" dirty="0" smtClean="0"/>
              <a:t>(</a:t>
            </a:r>
            <a:r>
              <a:rPr lang="en-US" dirty="0" err="1" smtClean="0"/>
              <a:t>dds</a:t>
            </a:r>
            <a:r>
              <a:rPr lang="en-US" dirty="0" smtClean="0"/>
              <a:t>)</a:t>
            </a:r>
          </a:p>
          <a:p>
            <a:r>
              <a:rPr lang="en-US" dirty="0" err="1" smtClean="0"/>
              <a:t>resultsNames</a:t>
            </a:r>
            <a:r>
              <a:rPr lang="en-US" dirty="0" smtClean="0"/>
              <a:t>(</a:t>
            </a:r>
            <a:r>
              <a:rPr lang="en-US" dirty="0" err="1" smtClean="0"/>
              <a:t>dds</a:t>
            </a:r>
            <a:r>
              <a:rPr lang="en-US" dirty="0" smtClean="0"/>
              <a:t>)</a:t>
            </a:r>
          </a:p>
          <a:p>
            <a:r>
              <a:rPr lang="en-US" dirty="0" smtClean="0"/>
              <a:t># e.g. for condition KO cell type 2 </a:t>
            </a:r>
            <a:r>
              <a:rPr lang="en-US" dirty="0" err="1" smtClean="0"/>
              <a:t>vs</a:t>
            </a:r>
            <a:r>
              <a:rPr lang="en-US" dirty="0" smtClean="0"/>
              <a:t> cell type 1</a:t>
            </a:r>
          </a:p>
          <a:p>
            <a:r>
              <a:rPr lang="en-US" dirty="0" smtClean="0"/>
              <a:t>results(</a:t>
            </a:r>
            <a:r>
              <a:rPr lang="en-US" dirty="0" err="1" smtClean="0"/>
              <a:t>dds</a:t>
            </a:r>
            <a:r>
              <a:rPr lang="en-US" dirty="0" smtClean="0"/>
              <a:t>, contrast=c("group","2KO","1KO")) </a:t>
            </a:r>
          </a:p>
          <a:p>
            <a:r>
              <a:rPr lang="en-US" dirty="0" smtClean="0"/>
              <a:t># e.g. for cell type 1 KO </a:t>
            </a:r>
            <a:r>
              <a:rPr lang="en-US" dirty="0" err="1" smtClean="0"/>
              <a:t>vs</a:t>
            </a:r>
            <a:r>
              <a:rPr lang="en-US" dirty="0" smtClean="0"/>
              <a:t> WT</a:t>
            </a:r>
          </a:p>
          <a:p>
            <a:r>
              <a:rPr lang="en-US" dirty="0" smtClean="0"/>
              <a:t>results(</a:t>
            </a:r>
            <a:r>
              <a:rPr lang="en-US" dirty="0" err="1" smtClean="0"/>
              <a:t>dds</a:t>
            </a:r>
            <a:r>
              <a:rPr lang="en-US" dirty="0" smtClean="0"/>
              <a:t>, contrast=c("group","1KO","1WT")) </a:t>
            </a:r>
          </a:p>
          <a:p>
            <a:endParaRPr lang="en-US" dirty="0" smtClean="0"/>
          </a:p>
          <a:p>
            <a:r>
              <a:rPr lang="en-US" dirty="0" smtClean="0"/>
              <a:t>1) https://</a:t>
            </a:r>
            <a:r>
              <a:rPr lang="en-US" dirty="0" err="1" smtClean="0"/>
              <a:t>support.bioconductor.org</a:t>
            </a:r>
            <a:r>
              <a:rPr lang="en-US" dirty="0" smtClean="0"/>
              <a:t>/p/67600/#67612</a:t>
            </a:r>
          </a:p>
          <a:p>
            <a:r>
              <a:rPr lang="en-US" dirty="0" smtClean="0"/>
              <a:t>2) https://</a:t>
            </a:r>
            <a:r>
              <a:rPr lang="en-US" dirty="0" err="1" smtClean="0"/>
              <a:t>support.bioconductor.org</a:t>
            </a:r>
            <a:r>
              <a:rPr lang="en-US" dirty="0" smtClean="0"/>
              <a:t>/p/95493/</a:t>
            </a:r>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31</a:t>
            </a:fld>
            <a:endParaRPr lang="en-US"/>
          </a:p>
        </p:txBody>
      </p:sp>
    </p:spTree>
    <p:extLst>
      <p:ext uri="{BB962C8B-B14F-4D97-AF65-F5344CB8AC3E}">
        <p14:creationId xmlns:p14="http://schemas.microsoft.com/office/powerpoint/2010/main" val="2298113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intercept (often labeled the constant) is the expected mean value of Y when all X=0. Start with a regression equation with one predictor, X. If X sometimes = 0, the intercept is simply the expected mean value of Y at that value.</a:t>
            </a:r>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34</a:t>
            </a:fld>
            <a:endParaRPr lang="en-US"/>
          </a:p>
        </p:txBody>
      </p:sp>
    </p:spTree>
    <p:extLst>
      <p:ext uri="{BB962C8B-B14F-4D97-AF65-F5344CB8AC3E}">
        <p14:creationId xmlns:p14="http://schemas.microsoft.com/office/powerpoint/2010/main" val="961609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support.bioconductor.org</a:t>
            </a:r>
            <a:r>
              <a:rPr lang="en-US" dirty="0" smtClean="0"/>
              <a:t>/p/59790/</a:t>
            </a:r>
          </a:p>
          <a:p>
            <a:endParaRPr lang="en-US" dirty="0" smtClean="0"/>
          </a:p>
          <a:p>
            <a:r>
              <a:rPr lang="en-US" dirty="0" smtClean="0"/>
              <a:t>Positive log fold change for SP </a:t>
            </a:r>
            <a:r>
              <a:rPr lang="en-US" dirty="0" err="1" smtClean="0"/>
              <a:t>vs</a:t>
            </a:r>
            <a:r>
              <a:rPr lang="en-US" dirty="0" smtClean="0"/>
              <a:t> EB means up-regulated in SP.</a:t>
            </a:r>
          </a:p>
          <a:p>
            <a:endParaRPr lang="en-US" dirty="0" smtClean="0"/>
          </a:p>
          <a:p>
            <a:r>
              <a:rPr lang="en-US" dirty="0" smtClean="0"/>
              <a:t>Negative log fold change means down-regulated in SP.</a:t>
            </a:r>
          </a:p>
          <a:p>
            <a:endParaRPr lang="en-US" dirty="0" smtClean="0"/>
          </a:p>
          <a:p>
            <a:endParaRPr lang="en-US" dirty="0" smtClean="0"/>
          </a:p>
          <a:p>
            <a:r>
              <a:rPr lang="en-US" dirty="0" smtClean="0"/>
              <a:t>&gt;  3. I don't understand with if I am entering the conditions like</a:t>
            </a:r>
          </a:p>
          <a:p>
            <a:r>
              <a:rPr lang="en-US" dirty="0" smtClean="0"/>
              <a:t>&gt;     "condition = factor(c("SP", "SP", "EB", "EB")))" then is</a:t>
            </a:r>
          </a:p>
          <a:p>
            <a:r>
              <a:rPr lang="en-US" dirty="0" smtClean="0"/>
              <a:t>comparing</a:t>
            </a:r>
          </a:p>
          <a:p>
            <a:r>
              <a:rPr lang="en-US" dirty="0" smtClean="0"/>
              <a:t>&gt;     EB vs. SP. I would have thought the opposite.</a:t>
            </a:r>
          </a:p>
          <a:p>
            <a:endParaRPr lang="en-US" dirty="0" smtClean="0"/>
          </a:p>
          <a:p>
            <a:r>
              <a:rPr lang="en-US" dirty="0" smtClean="0"/>
              <a:t>R has the habit of sorting the names of the factor level by alphabet</a:t>
            </a:r>
          </a:p>
          <a:p>
            <a:r>
              <a:rPr lang="en-US" dirty="0" smtClean="0"/>
              <a:t>if</a:t>
            </a:r>
          </a:p>
          <a:p>
            <a:r>
              <a:rPr lang="en-US" dirty="0" smtClean="0"/>
              <a:t>you don't explicitly tell it the order you want. And then, DESeq2</a:t>
            </a:r>
          </a:p>
          <a:p>
            <a:r>
              <a:rPr lang="en-US" dirty="0" smtClean="0"/>
              <a:t>compares by default the alphabetically last versus the first.</a:t>
            </a:r>
          </a:p>
          <a:p>
            <a:endParaRPr lang="en-US" dirty="0" smtClean="0"/>
          </a:p>
          <a:p>
            <a:r>
              <a:rPr lang="en-US" dirty="0" smtClean="0"/>
              <a:t>If you want something else, just tell it what you want:</a:t>
            </a:r>
          </a:p>
          <a:p>
            <a:endParaRPr lang="en-US" dirty="0" smtClean="0"/>
          </a:p>
          <a:p>
            <a:r>
              <a:rPr lang="en-US" dirty="0" smtClean="0"/>
              <a:t>   res &lt;- results( </a:t>
            </a:r>
            <a:r>
              <a:rPr lang="en-US" dirty="0" err="1" smtClean="0"/>
              <a:t>dds</a:t>
            </a:r>
            <a:r>
              <a:rPr lang="en-US" dirty="0" smtClean="0"/>
              <a:t>, contrast = list( "condition", "EP", "SP" ) )</a:t>
            </a:r>
          </a:p>
          <a:p>
            <a:endParaRPr lang="en-US" dirty="0" smtClean="0"/>
          </a:p>
          <a:p>
            <a:r>
              <a:rPr lang="en-US" dirty="0" smtClean="0"/>
              <a:t>to compare SP versus EP.</a:t>
            </a:r>
          </a:p>
          <a:p>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35</a:t>
            </a:fld>
            <a:endParaRPr lang="en-US"/>
          </a:p>
        </p:txBody>
      </p:sp>
    </p:spTree>
    <p:extLst>
      <p:ext uri="{BB962C8B-B14F-4D97-AF65-F5344CB8AC3E}">
        <p14:creationId xmlns:p14="http://schemas.microsoft.com/office/powerpoint/2010/main" val="1689606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Coverage, replicates and different stats packages discussed</a:t>
            </a:r>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7</a:t>
            </a:fld>
            <a:endParaRPr lang="en-US"/>
          </a:p>
        </p:txBody>
      </p:sp>
    </p:spTree>
    <p:extLst>
      <p:ext uri="{BB962C8B-B14F-4D97-AF65-F5344CB8AC3E}">
        <p14:creationId xmlns:p14="http://schemas.microsoft.com/office/powerpoint/2010/main" val="1330506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Limma QN, Limma </a:t>
            </a:r>
            <a:r>
              <a:rPr lang="en-US" dirty="0" err="1" smtClean="0"/>
              <a:t>voom</a:t>
            </a:r>
            <a:r>
              <a:rPr lang="en-US" dirty="0" smtClean="0"/>
              <a:t>, </a:t>
            </a:r>
            <a:r>
              <a:rPr lang="en-US" dirty="0" err="1" smtClean="0"/>
              <a:t>PoissonSeq</a:t>
            </a:r>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8</a:t>
            </a:fld>
            <a:endParaRPr lang="en-US"/>
          </a:p>
        </p:txBody>
      </p:sp>
    </p:spTree>
    <p:extLst>
      <p:ext uri="{BB962C8B-B14F-4D97-AF65-F5344CB8AC3E}">
        <p14:creationId xmlns:p14="http://schemas.microsoft.com/office/powerpoint/2010/main" val="3303850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Should I quality trim? </a:t>
            </a:r>
          </a:p>
          <a:p>
            <a:pPr marL="0" indent="0">
              <a:buFontTx/>
              <a:buNone/>
            </a:pPr>
            <a:r>
              <a:rPr lang="en-US" dirty="0" err="1" smtClean="0"/>
              <a:t>Cristian</a:t>
            </a:r>
            <a:r>
              <a:rPr lang="en-US" baseline="0" dirty="0" smtClean="0"/>
              <a:t> thinks you should (because % of mapped reads will increase, up to the point)</a:t>
            </a:r>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10</a:t>
            </a:fld>
            <a:endParaRPr lang="en-US"/>
          </a:p>
        </p:txBody>
      </p:sp>
    </p:spTree>
    <p:extLst>
      <p:ext uri="{BB962C8B-B14F-4D97-AF65-F5344CB8AC3E}">
        <p14:creationId xmlns:p14="http://schemas.microsoft.com/office/powerpoint/2010/main" val="3456816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smtClean="0"/>
              <a:t>… but then decrease again</a:t>
            </a:r>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11</a:t>
            </a:fld>
            <a:endParaRPr lang="en-US"/>
          </a:p>
        </p:txBody>
      </p:sp>
    </p:spTree>
    <p:extLst>
      <p:ext uri="{BB962C8B-B14F-4D97-AF65-F5344CB8AC3E}">
        <p14:creationId xmlns:p14="http://schemas.microsoft.com/office/powerpoint/2010/main" val="1825127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While Matthew thinks that  “anything more than VERY gentle trimming is harmful to de novo assembly and transcriptome characterization. My findings seem to be in conflict with those presented by </a:t>
            </a:r>
            <a:r>
              <a:rPr lang="en-US" sz="1200" kern="1200" dirty="0" err="1" smtClean="0">
                <a:solidFill>
                  <a:schemeClr val="tx1"/>
                </a:solidFill>
                <a:effectLst/>
                <a:latin typeface="+mn-lt"/>
                <a:ea typeface="+mn-ea"/>
                <a:cs typeface="+mn-cs"/>
              </a:rPr>
              <a:t>Giorgi</a:t>
            </a:r>
            <a:r>
              <a:rPr lang="en-US" sz="1200" kern="1200" dirty="0" smtClean="0">
                <a:solidFill>
                  <a:schemeClr val="tx1"/>
                </a:solidFill>
                <a:effectLst/>
                <a:latin typeface="+mn-lt"/>
                <a:ea typeface="+mn-ea"/>
                <a:cs typeface="+mn-cs"/>
              </a:rPr>
              <a:t> and colleagues. I\’ll tell you up from that I think I\’m right, at least for the </a:t>
            </a:r>
            <a:r>
              <a:rPr lang="en-US" sz="1200" kern="1200" dirty="0" err="1" smtClean="0">
                <a:solidFill>
                  <a:schemeClr val="tx1"/>
                </a:solidFill>
                <a:effectLst/>
                <a:latin typeface="+mn-lt"/>
                <a:ea typeface="+mn-ea"/>
                <a:cs typeface="+mn-cs"/>
              </a:rPr>
              <a:t>RNAseq</a:t>
            </a:r>
            <a:r>
              <a:rPr lang="en-US" sz="1200" kern="1200" dirty="0" smtClean="0">
                <a:solidFill>
                  <a:schemeClr val="tx1"/>
                </a:solidFill>
                <a:effectLst/>
                <a:latin typeface="+mn-lt"/>
                <a:ea typeface="+mn-ea"/>
                <a:cs typeface="+mn-cs"/>
              </a:rPr>
              <a:t>  part of their paper”.</a:t>
            </a:r>
            <a:r>
              <a:rPr lang="en-US" sz="1200" kern="1200" baseline="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NZ" sz="1200" kern="1200" dirty="0" smtClean="0">
              <a:solidFill>
                <a:schemeClr val="tx1"/>
              </a:solidFill>
              <a:effectLst/>
              <a:latin typeface="+mn-lt"/>
              <a:ea typeface="+mn-ea"/>
              <a:cs typeface="+mn-cs"/>
            </a:endParaRPr>
          </a:p>
          <a:p>
            <a:r>
              <a:rPr lang="en-US" dirty="0" smtClean="0"/>
              <a:t>AND</a:t>
            </a:r>
          </a:p>
          <a:p>
            <a:endParaRPr lang="en-US" dirty="0" smtClean="0"/>
          </a:p>
          <a:p>
            <a:r>
              <a:rPr lang="en-US" sz="1200" kern="1200" dirty="0" smtClean="0">
                <a:solidFill>
                  <a:schemeClr val="tx1"/>
                </a:solidFill>
                <a:effectLst/>
                <a:latin typeface="+mn-lt"/>
                <a:ea typeface="+mn-ea"/>
                <a:cs typeface="+mn-cs"/>
              </a:rPr>
              <a:t>“With regards to </a:t>
            </a:r>
            <a:r>
              <a:rPr lang="en-US" sz="1200" kern="1200" dirty="0" err="1" smtClean="0">
                <a:solidFill>
                  <a:schemeClr val="tx1"/>
                </a:solidFill>
                <a:effectLst/>
                <a:latin typeface="+mn-lt"/>
                <a:ea typeface="+mn-ea"/>
                <a:cs typeface="+mn-cs"/>
              </a:rPr>
              <a:t>RNAseq</a:t>
            </a:r>
            <a:r>
              <a:rPr lang="en-US" sz="1200" kern="1200" dirty="0" smtClean="0">
                <a:solidFill>
                  <a:schemeClr val="tx1"/>
                </a:solidFill>
                <a:effectLst/>
                <a:latin typeface="+mn-lt"/>
                <a:ea typeface="+mn-ea"/>
                <a:cs typeface="+mn-cs"/>
              </a:rPr>
              <a:t>, they show that percentage of reads mapped to the reference increases with  moderate trimming (red bars), then decreases with more aggressive &gt;Q30 trimming..  Note that I don\’t think that better mapping is necessarily equivalent to better </a:t>
            </a:r>
            <a:r>
              <a:rPr lang="en-US" sz="1200" kern="1200" dirty="0" err="1" smtClean="0">
                <a:solidFill>
                  <a:schemeClr val="tx1"/>
                </a:solidFill>
                <a:effectLst/>
                <a:latin typeface="+mn-lt"/>
                <a:ea typeface="+mn-ea"/>
                <a:cs typeface="+mn-cs"/>
              </a:rPr>
              <a:t>RNAseq</a:t>
            </a:r>
            <a:r>
              <a:rPr lang="en-US" sz="1200" kern="1200" dirty="0" smtClean="0">
                <a:solidFill>
                  <a:schemeClr val="tx1"/>
                </a:solidFill>
                <a:effectLst/>
                <a:latin typeface="+mn-lt"/>
                <a:ea typeface="+mn-ea"/>
                <a:cs typeface="+mn-cs"/>
              </a:rPr>
              <a:t> results</a:t>
            </a:r>
            <a:r>
              <a:rPr lang="en-AU" sz="1200" kern="1200" dirty="0" smtClean="0">
                <a:solidFill>
                  <a:schemeClr val="tx1"/>
                </a:solidFill>
                <a:effectLst/>
                <a:latin typeface="+mn-lt"/>
                <a:ea typeface="+mn-ea"/>
                <a:cs typeface="+mn-cs"/>
              </a:rPr>
              <a:t>”</a:t>
            </a:r>
            <a:endParaRPr lang="en-NZ"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12</a:t>
            </a:fld>
            <a:endParaRPr lang="en-US"/>
          </a:p>
        </p:txBody>
      </p:sp>
    </p:spTree>
    <p:extLst>
      <p:ext uri="{BB962C8B-B14F-4D97-AF65-F5344CB8AC3E}">
        <p14:creationId xmlns:p14="http://schemas.microsoft.com/office/powerpoint/2010/main" val="3083620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number of nucleotide errors contained in the final transcriptome assembly, normalized to assembly size, is related to the strength of quality trimming. This pattern is largely unchanged with varying depth of sequencing coverage (10–100 million sequencing reads). Trimming</a:t>
            </a:r>
          </a:p>
          <a:p>
            <a:r>
              <a:rPr lang="en-US" dirty="0" smtClean="0"/>
              <a:t>at PHRED = 5 may be optimal, given the potential untoward effects of more stringent quality trimming. 10, 20, 50, 75, 100 M refer to the subsamples size. 10 M replicate is the technical replicate, 10 M alt. dataset is the secondary dataset. Note that to enhance clarity, the Y-axis does not start at zero.</a:t>
            </a:r>
          </a:p>
          <a:p>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13</a:t>
            </a:fld>
            <a:endParaRPr lang="en-US"/>
          </a:p>
        </p:txBody>
      </p:sp>
    </p:spTree>
    <p:extLst>
      <p:ext uri="{BB962C8B-B14F-4D97-AF65-F5344CB8AC3E}">
        <p14:creationId xmlns:p14="http://schemas.microsoft.com/office/powerpoint/2010/main" val="1982883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HTseq</a:t>
            </a:r>
            <a:r>
              <a:rPr lang="en-US" dirty="0" smtClean="0"/>
              <a:t>-count drops reads that can not be assigned unambiguously based on program parameters deciding rules http://www-</a:t>
            </a:r>
            <a:r>
              <a:rPr lang="en-US" dirty="0" err="1" smtClean="0"/>
              <a:t>huber.embl.de</a:t>
            </a:r>
            <a:r>
              <a:rPr lang="en-US" dirty="0" smtClean="0"/>
              <a:t>/users/</a:t>
            </a:r>
            <a:r>
              <a:rPr lang="en-US" dirty="0" err="1" smtClean="0"/>
              <a:t>anders</a:t>
            </a:r>
            <a:r>
              <a:rPr lang="en-US" dirty="0" smtClean="0"/>
              <a:t>/HTSeq/doc/</a:t>
            </a:r>
            <a:r>
              <a:rPr lang="en-US" dirty="0" err="1" smtClean="0"/>
              <a:t>count.html</a:t>
            </a:r>
            <a:r>
              <a:rPr lang="en-US" dirty="0" smtClean="0"/>
              <a:t>.</a:t>
            </a:r>
          </a:p>
          <a:p>
            <a:endParaRPr lang="en-US" dirty="0" smtClean="0"/>
          </a:p>
          <a:p>
            <a:r>
              <a:rPr lang="en-US" dirty="0" smtClean="0"/>
              <a:t>If you have isoforms of a gene with overlapping exons, </a:t>
            </a:r>
            <a:r>
              <a:rPr lang="en-US" dirty="0" err="1" smtClean="0"/>
              <a:t>htseq</a:t>
            </a:r>
            <a:r>
              <a:rPr lang="en-US" dirty="0" smtClean="0"/>
              <a:t>-count will discard reads that fall into these exons. You should find the count of reads in the 'ambiguous" output row.</a:t>
            </a:r>
          </a:p>
          <a:p>
            <a:endParaRPr lang="en-US" dirty="0" smtClean="0"/>
          </a:p>
          <a:p>
            <a:r>
              <a:rPr lang="en-US" dirty="0" err="1" smtClean="0"/>
              <a:t>bedtools</a:t>
            </a:r>
            <a:r>
              <a:rPr lang="en-US" dirty="0" smtClean="0"/>
              <a:t> will assign them to every isoform where there is an overlap, you should have more counts than reads for the same annotation where you have </a:t>
            </a:r>
            <a:r>
              <a:rPr lang="en-US" dirty="0" err="1" smtClean="0"/>
              <a:t>htseq</a:t>
            </a:r>
            <a:r>
              <a:rPr lang="en-US" dirty="0" smtClean="0"/>
              <a:t>-ambiguous reads.</a:t>
            </a:r>
          </a:p>
          <a:p>
            <a:endParaRPr lang="en-US" dirty="0" smtClean="0"/>
          </a:p>
          <a:p>
            <a:r>
              <a:rPr lang="en-US" dirty="0" err="1" smtClean="0"/>
              <a:t>HTseq</a:t>
            </a:r>
            <a:r>
              <a:rPr lang="en-US" dirty="0" smtClean="0"/>
              <a:t>-count is said to be able to assign reads to </a:t>
            </a:r>
            <a:r>
              <a:rPr lang="en-US" dirty="0" err="1" smtClean="0"/>
              <a:t>ensembl</a:t>
            </a:r>
            <a:r>
              <a:rPr lang="en-US" dirty="0" smtClean="0"/>
              <a:t>-GTF file genes by aggregating over isoforms combined by the "</a:t>
            </a:r>
            <a:r>
              <a:rPr lang="en-US" dirty="0" err="1" smtClean="0"/>
              <a:t>gene_id</a:t>
            </a:r>
            <a:r>
              <a:rPr lang="en-US" dirty="0" smtClean="0"/>
              <a:t>". I was unlucky until now to make this work well.</a:t>
            </a:r>
          </a:p>
          <a:p>
            <a:endParaRPr lang="en-US" dirty="0"/>
          </a:p>
        </p:txBody>
      </p:sp>
      <p:sp>
        <p:nvSpPr>
          <p:cNvPr id="4" name="Slide Number Placeholder 3"/>
          <p:cNvSpPr>
            <a:spLocks noGrp="1"/>
          </p:cNvSpPr>
          <p:nvPr>
            <p:ph type="sldNum" sz="quarter" idx="10"/>
          </p:nvPr>
        </p:nvSpPr>
        <p:spPr/>
        <p:txBody>
          <a:bodyPr/>
          <a:lstStyle/>
          <a:p>
            <a:fld id="{F1C9C467-6ED2-3541-92A5-3EBBB6DE70A6}" type="slidenum">
              <a:rPr lang="en-US" smtClean="0"/>
              <a:t>15</a:t>
            </a:fld>
            <a:endParaRPr lang="en-US"/>
          </a:p>
        </p:txBody>
      </p:sp>
    </p:spTree>
    <p:extLst>
      <p:ext uri="{BB962C8B-B14F-4D97-AF65-F5344CB8AC3E}">
        <p14:creationId xmlns:p14="http://schemas.microsoft.com/office/powerpoint/2010/main" val="768076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a:p>
        </p:txBody>
      </p:sp>
      <p:sp>
        <p:nvSpPr>
          <p:cNvPr id="4" name="Date Placeholder 3"/>
          <p:cNvSpPr>
            <a:spLocks noGrp="1"/>
          </p:cNvSpPr>
          <p:nvPr>
            <p:ph type="dt" sz="half" idx="10"/>
          </p:nvPr>
        </p:nvSpPr>
        <p:spPr/>
        <p:txBody>
          <a:bodyPr/>
          <a:lstStyle/>
          <a:p>
            <a:fld id="{98D1CC2A-6B1F-994C-85C6-2AF292323DB3}" type="datetimeFigureOut">
              <a:rPr lang="en-US" smtClean="0"/>
              <a:t>12/11/17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9D2047-A6E2-0F44-BE66-8B63772BB1C3}" type="slidenum">
              <a:rPr lang="en-US" smtClean="0"/>
              <a:t>‹#›</a:t>
            </a:fld>
            <a:endParaRPr lang="en-US"/>
          </a:p>
        </p:txBody>
      </p:sp>
    </p:spTree>
    <p:extLst>
      <p:ext uri="{BB962C8B-B14F-4D97-AF65-F5344CB8AC3E}">
        <p14:creationId xmlns:p14="http://schemas.microsoft.com/office/powerpoint/2010/main" val="2698137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98D1CC2A-6B1F-994C-85C6-2AF292323DB3}" type="datetimeFigureOut">
              <a:rPr lang="en-US" smtClean="0"/>
              <a:t>12/11/17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9D2047-A6E2-0F44-BE66-8B63772BB1C3}" type="slidenum">
              <a:rPr lang="en-US" smtClean="0"/>
              <a:t>‹#›</a:t>
            </a:fld>
            <a:endParaRPr lang="en-US"/>
          </a:p>
        </p:txBody>
      </p:sp>
    </p:spTree>
    <p:extLst>
      <p:ext uri="{BB962C8B-B14F-4D97-AF65-F5344CB8AC3E}">
        <p14:creationId xmlns:p14="http://schemas.microsoft.com/office/powerpoint/2010/main" val="3575172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98D1CC2A-6B1F-994C-85C6-2AF292323DB3}" type="datetimeFigureOut">
              <a:rPr lang="en-US" smtClean="0"/>
              <a:t>12/11/17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9D2047-A6E2-0F44-BE66-8B63772BB1C3}" type="slidenum">
              <a:rPr lang="en-US" smtClean="0"/>
              <a:t>‹#›</a:t>
            </a:fld>
            <a:endParaRPr lang="en-US"/>
          </a:p>
        </p:txBody>
      </p:sp>
    </p:spTree>
    <p:extLst>
      <p:ext uri="{BB962C8B-B14F-4D97-AF65-F5344CB8AC3E}">
        <p14:creationId xmlns:p14="http://schemas.microsoft.com/office/powerpoint/2010/main" val="3448239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98D1CC2A-6B1F-994C-85C6-2AF292323DB3}" type="datetimeFigureOut">
              <a:rPr lang="en-US" smtClean="0"/>
              <a:t>12/11/17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9D2047-A6E2-0F44-BE66-8B63772BB1C3}" type="slidenum">
              <a:rPr lang="en-US" smtClean="0"/>
              <a:t>‹#›</a:t>
            </a:fld>
            <a:endParaRPr lang="en-US"/>
          </a:p>
        </p:txBody>
      </p:sp>
    </p:spTree>
    <p:extLst>
      <p:ext uri="{BB962C8B-B14F-4D97-AF65-F5344CB8AC3E}">
        <p14:creationId xmlns:p14="http://schemas.microsoft.com/office/powerpoint/2010/main" val="1279036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98D1CC2A-6B1F-994C-85C6-2AF292323DB3}" type="datetimeFigureOut">
              <a:rPr lang="en-US" smtClean="0"/>
              <a:t>12/11/17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9D2047-A6E2-0F44-BE66-8B63772BB1C3}" type="slidenum">
              <a:rPr lang="en-US" smtClean="0"/>
              <a:t>‹#›</a:t>
            </a:fld>
            <a:endParaRPr lang="en-US"/>
          </a:p>
        </p:txBody>
      </p:sp>
    </p:spTree>
    <p:extLst>
      <p:ext uri="{BB962C8B-B14F-4D97-AF65-F5344CB8AC3E}">
        <p14:creationId xmlns:p14="http://schemas.microsoft.com/office/powerpoint/2010/main" val="3659963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Date Placeholder 4"/>
          <p:cNvSpPr>
            <a:spLocks noGrp="1"/>
          </p:cNvSpPr>
          <p:nvPr>
            <p:ph type="dt" sz="half" idx="10"/>
          </p:nvPr>
        </p:nvSpPr>
        <p:spPr/>
        <p:txBody>
          <a:bodyPr/>
          <a:lstStyle/>
          <a:p>
            <a:fld id="{98D1CC2A-6B1F-994C-85C6-2AF292323DB3}" type="datetimeFigureOut">
              <a:rPr lang="en-US" smtClean="0"/>
              <a:t>12/11/17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9D2047-A6E2-0F44-BE66-8B63772BB1C3}" type="slidenum">
              <a:rPr lang="en-US" smtClean="0"/>
              <a:t>‹#›</a:t>
            </a:fld>
            <a:endParaRPr lang="en-US"/>
          </a:p>
        </p:txBody>
      </p:sp>
    </p:spTree>
    <p:extLst>
      <p:ext uri="{BB962C8B-B14F-4D97-AF65-F5344CB8AC3E}">
        <p14:creationId xmlns:p14="http://schemas.microsoft.com/office/powerpoint/2010/main" val="170276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Date Placeholder 6"/>
          <p:cNvSpPr>
            <a:spLocks noGrp="1"/>
          </p:cNvSpPr>
          <p:nvPr>
            <p:ph type="dt" sz="half" idx="10"/>
          </p:nvPr>
        </p:nvSpPr>
        <p:spPr/>
        <p:txBody>
          <a:bodyPr/>
          <a:lstStyle/>
          <a:p>
            <a:fld id="{98D1CC2A-6B1F-994C-85C6-2AF292323DB3}" type="datetimeFigureOut">
              <a:rPr lang="en-US" smtClean="0"/>
              <a:t>12/11/17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9D2047-A6E2-0F44-BE66-8B63772BB1C3}" type="slidenum">
              <a:rPr lang="en-US" smtClean="0"/>
              <a:t>‹#›</a:t>
            </a:fld>
            <a:endParaRPr lang="en-US"/>
          </a:p>
        </p:txBody>
      </p:sp>
    </p:spTree>
    <p:extLst>
      <p:ext uri="{BB962C8B-B14F-4D97-AF65-F5344CB8AC3E}">
        <p14:creationId xmlns:p14="http://schemas.microsoft.com/office/powerpoint/2010/main" val="3803883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Date Placeholder 2"/>
          <p:cNvSpPr>
            <a:spLocks noGrp="1"/>
          </p:cNvSpPr>
          <p:nvPr>
            <p:ph type="dt" sz="half" idx="10"/>
          </p:nvPr>
        </p:nvSpPr>
        <p:spPr/>
        <p:txBody>
          <a:bodyPr/>
          <a:lstStyle/>
          <a:p>
            <a:fld id="{98D1CC2A-6B1F-994C-85C6-2AF292323DB3}" type="datetimeFigureOut">
              <a:rPr lang="en-US" smtClean="0"/>
              <a:t>12/11/17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9D2047-A6E2-0F44-BE66-8B63772BB1C3}" type="slidenum">
              <a:rPr lang="en-US" smtClean="0"/>
              <a:t>‹#›</a:t>
            </a:fld>
            <a:endParaRPr lang="en-US"/>
          </a:p>
        </p:txBody>
      </p:sp>
    </p:spTree>
    <p:extLst>
      <p:ext uri="{BB962C8B-B14F-4D97-AF65-F5344CB8AC3E}">
        <p14:creationId xmlns:p14="http://schemas.microsoft.com/office/powerpoint/2010/main" val="1104265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D1CC2A-6B1F-994C-85C6-2AF292323DB3}" type="datetimeFigureOut">
              <a:rPr lang="en-US" smtClean="0"/>
              <a:t>12/11/17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9D2047-A6E2-0F44-BE66-8B63772BB1C3}" type="slidenum">
              <a:rPr lang="en-US" smtClean="0"/>
              <a:t>‹#›</a:t>
            </a:fld>
            <a:endParaRPr lang="en-US"/>
          </a:p>
        </p:txBody>
      </p:sp>
    </p:spTree>
    <p:extLst>
      <p:ext uri="{BB962C8B-B14F-4D97-AF65-F5344CB8AC3E}">
        <p14:creationId xmlns:p14="http://schemas.microsoft.com/office/powerpoint/2010/main" val="2184498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98D1CC2A-6B1F-994C-85C6-2AF292323DB3}" type="datetimeFigureOut">
              <a:rPr lang="en-US" smtClean="0"/>
              <a:t>12/11/17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9D2047-A6E2-0F44-BE66-8B63772BB1C3}" type="slidenum">
              <a:rPr lang="en-US" smtClean="0"/>
              <a:t>‹#›</a:t>
            </a:fld>
            <a:endParaRPr lang="en-US"/>
          </a:p>
        </p:txBody>
      </p:sp>
    </p:spTree>
    <p:extLst>
      <p:ext uri="{BB962C8B-B14F-4D97-AF65-F5344CB8AC3E}">
        <p14:creationId xmlns:p14="http://schemas.microsoft.com/office/powerpoint/2010/main" val="2881057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98D1CC2A-6B1F-994C-85C6-2AF292323DB3}" type="datetimeFigureOut">
              <a:rPr lang="en-US" smtClean="0"/>
              <a:t>12/11/17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9D2047-A6E2-0F44-BE66-8B63772BB1C3}" type="slidenum">
              <a:rPr lang="en-US" smtClean="0"/>
              <a:t>‹#›</a:t>
            </a:fld>
            <a:endParaRPr lang="en-US"/>
          </a:p>
        </p:txBody>
      </p:sp>
    </p:spTree>
    <p:extLst>
      <p:ext uri="{BB962C8B-B14F-4D97-AF65-F5344CB8AC3E}">
        <p14:creationId xmlns:p14="http://schemas.microsoft.com/office/powerpoint/2010/main" val="34119309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AU"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D1CC2A-6B1F-994C-85C6-2AF292323DB3}" type="datetimeFigureOut">
              <a:rPr lang="en-US" smtClean="0"/>
              <a:t>12/11/17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D2047-A6E2-0F44-BE66-8B63772BB1C3}" type="slidenum">
              <a:rPr lang="en-US" smtClean="0"/>
              <a:t>‹#›</a:t>
            </a:fld>
            <a:endParaRPr lang="en-US"/>
          </a:p>
        </p:txBody>
      </p:sp>
    </p:spTree>
    <p:extLst>
      <p:ext uri="{BB962C8B-B14F-4D97-AF65-F5344CB8AC3E}">
        <p14:creationId xmlns:p14="http://schemas.microsoft.com/office/powerpoint/2010/main" val="3808755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5.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rotWithShape="1">
          <a:blip r:embed="rId2"/>
          <a:srcRect l="-501" r="-210"/>
          <a:stretch/>
        </p:blipFill>
        <p:spPr>
          <a:xfrm>
            <a:off x="-31356" y="-15681"/>
            <a:ext cx="9175356" cy="2136331"/>
          </a:xfrm>
          <a:prstGeom prst="rect">
            <a:avLst/>
          </a:prstGeom>
        </p:spPr>
      </p:pic>
      <p:sp>
        <p:nvSpPr>
          <p:cNvPr id="3" name="Title 2"/>
          <p:cNvSpPr txBox="1">
            <a:spLocks/>
          </p:cNvSpPr>
          <p:nvPr/>
        </p:nvSpPr>
        <p:spPr>
          <a:xfrm>
            <a:off x="685800" y="2130425"/>
            <a:ext cx="7772400" cy="14700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RNA-seq: choosing your strategy</a:t>
            </a:r>
            <a:endParaRPr lang="en-US" dirty="0"/>
          </a:p>
        </p:txBody>
      </p:sp>
      <p:sp>
        <p:nvSpPr>
          <p:cNvPr id="4" name="Subtitle 3"/>
          <p:cNvSpPr txBox="1">
            <a:spLocks/>
          </p:cNvSpPr>
          <p:nvPr/>
        </p:nvSpPr>
        <p:spPr>
          <a:xfrm>
            <a:off x="1371600" y="3089964"/>
            <a:ext cx="6400800" cy="17526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smtClean="0">
                <a:solidFill>
                  <a:schemeClr val="bg1">
                    <a:lumMod val="50000"/>
                  </a:schemeClr>
                </a:solidFill>
              </a:rPr>
              <a:t>Elizabeth Permina</a:t>
            </a:r>
          </a:p>
          <a:p>
            <a:pPr marL="0" indent="0" algn="ctr">
              <a:buNone/>
            </a:pPr>
            <a:r>
              <a:rPr lang="en-US" dirty="0" smtClean="0">
                <a:solidFill>
                  <a:schemeClr val="bg1">
                    <a:lumMod val="50000"/>
                  </a:schemeClr>
                </a:solidFill>
              </a:rPr>
              <a:t>OGBF, University of Otago 2017</a:t>
            </a:r>
            <a:endParaRPr lang="en-US" dirty="0">
              <a:solidFill>
                <a:schemeClr val="bg1">
                  <a:lumMod val="50000"/>
                </a:schemeClr>
              </a:solidFill>
            </a:endParaRPr>
          </a:p>
        </p:txBody>
      </p:sp>
      <p:sp>
        <p:nvSpPr>
          <p:cNvPr id="5" name="TextBox 4"/>
          <p:cNvSpPr txBox="1"/>
          <p:nvPr/>
        </p:nvSpPr>
        <p:spPr>
          <a:xfrm>
            <a:off x="576185" y="5573411"/>
            <a:ext cx="2492418" cy="369332"/>
          </a:xfrm>
          <a:prstGeom prst="rect">
            <a:avLst/>
          </a:prstGeom>
          <a:noFill/>
        </p:spPr>
        <p:txBody>
          <a:bodyPr wrap="square" rtlCol="0">
            <a:spAutoFit/>
          </a:bodyPr>
          <a:lstStyle/>
          <a:p>
            <a:r>
              <a:rPr lang="en-US" dirty="0" smtClean="0"/>
              <a:t>With the support of: </a:t>
            </a:r>
            <a:endParaRPr lang="en-US" dirty="0"/>
          </a:p>
        </p:txBody>
      </p:sp>
      <p:pic>
        <p:nvPicPr>
          <p:cNvPr id="6" name="Picture 5" descr="NeSI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3126" y="5573412"/>
            <a:ext cx="1910980" cy="931402"/>
          </a:xfrm>
          <a:prstGeom prst="rect">
            <a:avLst/>
          </a:prstGeom>
        </p:spPr>
      </p:pic>
      <p:pic>
        <p:nvPicPr>
          <p:cNvPr id="7" name="Picture 6" descr="Auckland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8025" y="5638800"/>
            <a:ext cx="916139" cy="883420"/>
          </a:xfrm>
          <a:prstGeom prst="rect">
            <a:avLst/>
          </a:prstGeom>
        </p:spPr>
      </p:pic>
      <p:pic>
        <p:nvPicPr>
          <p:cNvPr id="8" name="Picture 7" descr="GenomicsAotearo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4252" y="5573411"/>
            <a:ext cx="3086525" cy="525213"/>
          </a:xfrm>
          <a:prstGeom prst="rect">
            <a:avLst/>
          </a:prstGeom>
        </p:spPr>
      </p:pic>
    </p:spTree>
    <p:extLst>
      <p:ext uri="{BB962C8B-B14F-4D97-AF65-F5344CB8AC3E}">
        <p14:creationId xmlns:p14="http://schemas.microsoft.com/office/powerpoint/2010/main" val="3900488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rotWithShape="1">
          <a:blip r:embed="rId3"/>
          <a:srcRect l="-501" r="-210"/>
          <a:stretch/>
        </p:blipFill>
        <p:spPr>
          <a:xfrm>
            <a:off x="-31356" y="-15681"/>
            <a:ext cx="9175356" cy="2136331"/>
          </a:xfrm>
          <a:prstGeom prst="rect">
            <a:avLst/>
          </a:prstGeom>
        </p:spPr>
      </p:pic>
      <p:pic>
        <p:nvPicPr>
          <p:cNvPr id="2" name="Picture 1"/>
          <p:cNvPicPr>
            <a:picLocks noChangeAspect="1"/>
          </p:cNvPicPr>
          <p:nvPr/>
        </p:nvPicPr>
        <p:blipFill>
          <a:blip r:embed="rId4"/>
          <a:stretch>
            <a:fillRect/>
          </a:stretch>
        </p:blipFill>
        <p:spPr>
          <a:xfrm>
            <a:off x="0" y="660400"/>
            <a:ext cx="9144000" cy="5515529"/>
          </a:xfrm>
          <a:prstGeom prst="rect">
            <a:avLst/>
          </a:prstGeom>
        </p:spPr>
      </p:pic>
    </p:spTree>
    <p:extLst>
      <p:ext uri="{BB962C8B-B14F-4D97-AF65-F5344CB8AC3E}">
        <p14:creationId xmlns:p14="http://schemas.microsoft.com/office/powerpoint/2010/main" val="3745712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rotWithShape="1">
          <a:blip r:embed="rId3"/>
          <a:srcRect l="-501" r="-210"/>
          <a:stretch/>
        </p:blipFill>
        <p:spPr>
          <a:xfrm>
            <a:off x="-31356" y="-15681"/>
            <a:ext cx="9175356" cy="2136331"/>
          </a:xfrm>
          <a:prstGeom prst="rect">
            <a:avLst/>
          </a:prstGeom>
        </p:spPr>
      </p:pic>
      <p:pic>
        <p:nvPicPr>
          <p:cNvPr id="2" name="Picture 1"/>
          <p:cNvPicPr>
            <a:picLocks noChangeAspect="1"/>
          </p:cNvPicPr>
          <p:nvPr/>
        </p:nvPicPr>
        <p:blipFill>
          <a:blip r:embed="rId4"/>
          <a:stretch>
            <a:fillRect/>
          </a:stretch>
        </p:blipFill>
        <p:spPr>
          <a:xfrm>
            <a:off x="0" y="1079500"/>
            <a:ext cx="9144000" cy="4674742"/>
          </a:xfrm>
          <a:prstGeom prst="rect">
            <a:avLst/>
          </a:prstGeom>
        </p:spPr>
      </p:pic>
    </p:spTree>
    <p:extLst>
      <p:ext uri="{BB962C8B-B14F-4D97-AF65-F5344CB8AC3E}">
        <p14:creationId xmlns:p14="http://schemas.microsoft.com/office/powerpoint/2010/main" val="4229132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rotWithShape="1">
          <a:blip r:embed="rId3"/>
          <a:srcRect l="-501" r="-210"/>
          <a:stretch/>
        </p:blipFill>
        <p:spPr>
          <a:xfrm>
            <a:off x="-31356" y="-15681"/>
            <a:ext cx="9175356" cy="2136331"/>
          </a:xfrm>
          <a:prstGeom prst="rect">
            <a:avLst/>
          </a:prstGeom>
        </p:spPr>
      </p:pic>
      <p:pic>
        <p:nvPicPr>
          <p:cNvPr id="4" name="Picture 3"/>
          <p:cNvPicPr>
            <a:picLocks noChangeAspect="1"/>
          </p:cNvPicPr>
          <p:nvPr/>
        </p:nvPicPr>
        <p:blipFill>
          <a:blip r:embed="rId4"/>
          <a:stretch>
            <a:fillRect/>
          </a:stretch>
        </p:blipFill>
        <p:spPr>
          <a:xfrm>
            <a:off x="698500" y="0"/>
            <a:ext cx="7741227" cy="6858000"/>
          </a:xfrm>
          <a:prstGeom prst="rect">
            <a:avLst/>
          </a:prstGeom>
        </p:spPr>
      </p:pic>
    </p:spTree>
    <p:extLst>
      <p:ext uri="{BB962C8B-B14F-4D97-AF65-F5344CB8AC3E}">
        <p14:creationId xmlns:p14="http://schemas.microsoft.com/office/powerpoint/2010/main" val="3613228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rotWithShape="1">
          <a:blip r:embed="rId3"/>
          <a:srcRect l="-501" r="-210"/>
          <a:stretch/>
        </p:blipFill>
        <p:spPr>
          <a:xfrm>
            <a:off x="-31356" y="-15681"/>
            <a:ext cx="9175356" cy="2136331"/>
          </a:xfrm>
          <a:prstGeom prst="rect">
            <a:avLst/>
          </a:prstGeom>
        </p:spPr>
      </p:pic>
      <p:pic>
        <p:nvPicPr>
          <p:cNvPr id="2" name="Picture 1"/>
          <p:cNvPicPr>
            <a:picLocks noChangeAspect="1"/>
          </p:cNvPicPr>
          <p:nvPr/>
        </p:nvPicPr>
        <p:blipFill>
          <a:blip r:embed="rId4"/>
          <a:stretch>
            <a:fillRect/>
          </a:stretch>
        </p:blipFill>
        <p:spPr>
          <a:xfrm>
            <a:off x="0" y="571500"/>
            <a:ext cx="9144000" cy="5695225"/>
          </a:xfrm>
          <a:prstGeom prst="rect">
            <a:avLst/>
          </a:prstGeom>
        </p:spPr>
      </p:pic>
    </p:spTree>
    <p:extLst>
      <p:ext uri="{BB962C8B-B14F-4D97-AF65-F5344CB8AC3E}">
        <p14:creationId xmlns:p14="http://schemas.microsoft.com/office/powerpoint/2010/main" val="2600699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rotWithShape="1">
          <a:blip r:embed="rId2"/>
          <a:srcRect l="-501" r="-210"/>
          <a:stretch/>
        </p:blipFill>
        <p:spPr>
          <a:xfrm>
            <a:off x="-31356" y="3277"/>
            <a:ext cx="9175356" cy="2136331"/>
          </a:xfrm>
          <a:prstGeom prst="rect">
            <a:avLst/>
          </a:prstGeom>
        </p:spPr>
      </p:pic>
      <p:sp>
        <p:nvSpPr>
          <p:cNvPr id="3" name="Rounded Rectangle 2"/>
          <p:cNvSpPr/>
          <p:nvPr/>
        </p:nvSpPr>
        <p:spPr>
          <a:xfrm>
            <a:off x="702710" y="1795912"/>
            <a:ext cx="1608478" cy="1688863"/>
          </a:xfrm>
          <a:prstGeom prst="roundRect">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681104" y="1795912"/>
            <a:ext cx="474426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600" dirty="0"/>
              <a:t>Getting read counts</a:t>
            </a:r>
          </a:p>
        </p:txBody>
      </p:sp>
      <p:cxnSp>
        <p:nvCxnSpPr>
          <p:cNvPr id="5" name="Straight Connector 4"/>
          <p:cNvCxnSpPr/>
          <p:nvPr/>
        </p:nvCxnSpPr>
        <p:spPr>
          <a:xfrm flipH="1" flipV="1">
            <a:off x="702710" y="4647591"/>
            <a:ext cx="1" cy="1"/>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923528" y="3382713"/>
            <a:ext cx="4762648" cy="2092881"/>
          </a:xfrm>
          <a:prstGeom prst="rect">
            <a:avLst/>
          </a:prstGeom>
          <a:noFill/>
        </p:spPr>
        <p:txBody>
          <a:bodyPr wrap="square" rtlCol="0">
            <a:spAutoFit/>
          </a:bodyPr>
          <a:lstStyle/>
          <a:p>
            <a:pPr marL="285750" indent="-285750">
              <a:buFont typeface="Arial"/>
              <a:buChar char="•"/>
            </a:pPr>
            <a:r>
              <a:rPr lang="en-US" sz="2800" dirty="0"/>
              <a:t>HTSeq</a:t>
            </a:r>
          </a:p>
          <a:p>
            <a:pPr marL="285750" indent="-285750">
              <a:buFont typeface="Arial"/>
              <a:buChar char="•"/>
            </a:pPr>
            <a:r>
              <a:rPr lang="en-US" sz="2800" dirty="0"/>
              <a:t>Picard</a:t>
            </a:r>
          </a:p>
          <a:p>
            <a:pPr marL="285750" indent="-285750">
              <a:buFont typeface="Arial"/>
              <a:buChar char="•"/>
            </a:pPr>
            <a:r>
              <a:rPr lang="en-US" sz="2800" dirty="0"/>
              <a:t>Bedtools</a:t>
            </a:r>
          </a:p>
          <a:p>
            <a:pPr marL="285750" indent="-285750">
              <a:buFont typeface="Arial"/>
              <a:buChar char="•"/>
            </a:pPr>
            <a:r>
              <a:rPr lang="en-US" sz="2800" dirty="0"/>
              <a:t>Tuxedo</a:t>
            </a:r>
          </a:p>
          <a:p>
            <a:endParaRPr lang="en-US" dirty="0"/>
          </a:p>
        </p:txBody>
      </p:sp>
    </p:spTree>
    <p:extLst>
      <p:ext uri="{BB962C8B-B14F-4D97-AF65-F5344CB8AC3E}">
        <p14:creationId xmlns:p14="http://schemas.microsoft.com/office/powerpoint/2010/main" val="1360115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3"/>
          <a:srcRect l="-501" r="-210"/>
          <a:stretch/>
        </p:blipFill>
        <p:spPr>
          <a:xfrm>
            <a:off x="-31356" y="-15681"/>
            <a:ext cx="9175356" cy="2136331"/>
          </a:xfrm>
          <a:prstGeom prst="rect">
            <a:avLst/>
          </a:prstGeom>
        </p:spPr>
      </p:pic>
      <p:pic>
        <p:nvPicPr>
          <p:cNvPr id="2" name="Picture 1"/>
          <p:cNvPicPr>
            <a:picLocks noChangeAspect="1"/>
          </p:cNvPicPr>
          <p:nvPr/>
        </p:nvPicPr>
        <p:blipFill>
          <a:blip r:embed="rId4"/>
          <a:stretch>
            <a:fillRect/>
          </a:stretch>
        </p:blipFill>
        <p:spPr>
          <a:xfrm>
            <a:off x="190500" y="1981200"/>
            <a:ext cx="8809660" cy="4114800"/>
          </a:xfrm>
          <a:prstGeom prst="rect">
            <a:avLst/>
          </a:prstGeom>
        </p:spPr>
      </p:pic>
      <p:sp>
        <p:nvSpPr>
          <p:cNvPr id="3" name="TextBox 2"/>
          <p:cNvSpPr txBox="1"/>
          <p:nvPr/>
        </p:nvSpPr>
        <p:spPr>
          <a:xfrm>
            <a:off x="3041849" y="295365"/>
            <a:ext cx="3794926"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600" dirty="0" smtClean="0"/>
              <a:t>HTSeq </a:t>
            </a:r>
            <a:r>
              <a:rPr lang="en-US" sz="3600" dirty="0" err="1" smtClean="0"/>
              <a:t>vs</a:t>
            </a:r>
            <a:r>
              <a:rPr lang="en-US" sz="3600" dirty="0" smtClean="0"/>
              <a:t> Bedtools</a:t>
            </a:r>
            <a:endParaRPr lang="en-US" sz="3600" dirty="0"/>
          </a:p>
        </p:txBody>
      </p:sp>
    </p:spTree>
    <p:extLst>
      <p:ext uri="{BB962C8B-B14F-4D97-AF65-F5344CB8AC3E}">
        <p14:creationId xmlns:p14="http://schemas.microsoft.com/office/powerpoint/2010/main" val="3566984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p:cNvPicPr>
            <a:picLocks noChangeAspect="1"/>
          </p:cNvPicPr>
          <p:nvPr/>
        </p:nvPicPr>
        <p:blipFill rotWithShape="1">
          <a:blip r:embed="rId2"/>
          <a:srcRect l="-501" r="-210"/>
          <a:stretch/>
        </p:blipFill>
        <p:spPr>
          <a:xfrm>
            <a:off x="-31356" y="-15681"/>
            <a:ext cx="9175356" cy="2136331"/>
          </a:xfrm>
          <a:prstGeom prst="rect">
            <a:avLst/>
          </a:prstGeom>
        </p:spPr>
      </p:pic>
      <p:cxnSp>
        <p:nvCxnSpPr>
          <p:cNvPr id="4" name="Straight Connector 3"/>
          <p:cNvCxnSpPr/>
          <p:nvPr/>
        </p:nvCxnSpPr>
        <p:spPr>
          <a:xfrm flipH="1" flipV="1">
            <a:off x="183185" y="3181376"/>
            <a:ext cx="1" cy="1"/>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3527872" y="2875790"/>
            <a:ext cx="4762648" cy="2677656"/>
          </a:xfrm>
          <a:prstGeom prst="rect">
            <a:avLst/>
          </a:prstGeom>
          <a:noFill/>
        </p:spPr>
        <p:txBody>
          <a:bodyPr wrap="square" rtlCol="0">
            <a:spAutoFit/>
          </a:bodyPr>
          <a:lstStyle/>
          <a:p>
            <a:pPr marL="285750" indent="-285750">
              <a:buFont typeface="Arial"/>
              <a:buChar char="•"/>
            </a:pPr>
            <a:r>
              <a:rPr lang="en-US" sz="2800" dirty="0" smtClean="0"/>
              <a:t>edgeR</a:t>
            </a:r>
          </a:p>
          <a:p>
            <a:pPr marL="285750" indent="-285750">
              <a:buFont typeface="Arial"/>
              <a:buChar char="•"/>
            </a:pPr>
            <a:r>
              <a:rPr lang="en-US" sz="2800" dirty="0" err="1" smtClean="0"/>
              <a:t>DeSEQ</a:t>
            </a:r>
            <a:r>
              <a:rPr lang="en-US" sz="2800" dirty="0" smtClean="0"/>
              <a:t>/DeSEQ2</a:t>
            </a:r>
          </a:p>
          <a:p>
            <a:pPr marL="285750" indent="-285750">
              <a:buFont typeface="Arial"/>
              <a:buChar char="•"/>
            </a:pPr>
            <a:r>
              <a:rPr lang="en-US" sz="2800" dirty="0" smtClean="0"/>
              <a:t>Limma </a:t>
            </a:r>
            <a:r>
              <a:rPr lang="en-US" sz="2800" dirty="0" err="1" smtClean="0"/>
              <a:t>Voom</a:t>
            </a:r>
            <a:endParaRPr lang="en-US" sz="2800" dirty="0" smtClean="0"/>
          </a:p>
          <a:p>
            <a:pPr marL="285750" indent="-285750">
              <a:buFont typeface="Arial"/>
              <a:buChar char="•"/>
            </a:pPr>
            <a:r>
              <a:rPr lang="en-US" sz="2800" dirty="0" smtClean="0"/>
              <a:t>Limma QN</a:t>
            </a:r>
          </a:p>
          <a:p>
            <a:pPr marL="285750" indent="-285750">
              <a:buFont typeface="Arial"/>
              <a:buChar char="•"/>
            </a:pPr>
            <a:r>
              <a:rPr lang="en-US" sz="2800" dirty="0" err="1" smtClean="0"/>
              <a:t>PoissonSeq</a:t>
            </a:r>
            <a:endParaRPr lang="en-US" sz="2800" dirty="0" smtClean="0"/>
          </a:p>
          <a:p>
            <a:pPr marL="285750" indent="-285750">
              <a:buFont typeface="Arial"/>
              <a:buChar char="•"/>
            </a:pPr>
            <a:r>
              <a:rPr lang="en-US" sz="2800" dirty="0" smtClean="0"/>
              <a:t>Cufflinks</a:t>
            </a:r>
            <a:endParaRPr lang="en-US" sz="2800" dirty="0"/>
          </a:p>
        </p:txBody>
      </p:sp>
      <p:sp>
        <p:nvSpPr>
          <p:cNvPr id="6" name="Rounded Rectangle 5"/>
          <p:cNvSpPr/>
          <p:nvPr/>
        </p:nvSpPr>
        <p:spPr>
          <a:xfrm>
            <a:off x="702710" y="1795912"/>
            <a:ext cx="1608478" cy="1688863"/>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681103" y="1795912"/>
            <a:ext cx="5752483"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600" dirty="0"/>
              <a:t>Choosing analysis pipeline/package</a:t>
            </a:r>
          </a:p>
        </p:txBody>
      </p:sp>
      <p:cxnSp>
        <p:nvCxnSpPr>
          <p:cNvPr id="8" name="Straight Connector 7"/>
          <p:cNvCxnSpPr/>
          <p:nvPr/>
        </p:nvCxnSpPr>
        <p:spPr>
          <a:xfrm flipH="1" flipV="1">
            <a:off x="702710" y="4647591"/>
            <a:ext cx="1" cy="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7147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rotWithShape="1">
          <a:blip r:embed="rId3"/>
          <a:srcRect l="-501" r="-210"/>
          <a:stretch/>
        </p:blipFill>
        <p:spPr>
          <a:xfrm>
            <a:off x="-31356" y="-15681"/>
            <a:ext cx="9175356" cy="2136331"/>
          </a:xfrm>
          <a:prstGeom prst="rect">
            <a:avLst/>
          </a:prstGeom>
        </p:spPr>
      </p:pic>
      <p:cxnSp>
        <p:nvCxnSpPr>
          <p:cNvPr id="3" name="Straight Connector 2"/>
          <p:cNvCxnSpPr/>
          <p:nvPr/>
        </p:nvCxnSpPr>
        <p:spPr>
          <a:xfrm flipH="1" flipV="1">
            <a:off x="702710" y="4647591"/>
            <a:ext cx="1" cy="1"/>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4"/>
          <a:stretch>
            <a:fillRect/>
          </a:stretch>
        </p:blipFill>
        <p:spPr>
          <a:xfrm>
            <a:off x="0" y="945560"/>
            <a:ext cx="9144000" cy="5600089"/>
          </a:xfrm>
          <a:prstGeom prst="rect">
            <a:avLst/>
          </a:prstGeom>
        </p:spPr>
      </p:pic>
    </p:spTree>
    <p:extLst>
      <p:ext uri="{BB962C8B-B14F-4D97-AF65-F5344CB8AC3E}">
        <p14:creationId xmlns:p14="http://schemas.microsoft.com/office/powerpoint/2010/main" val="3858484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3"/>
          <a:srcRect l="-501" r="-210"/>
          <a:stretch/>
        </p:blipFill>
        <p:spPr>
          <a:xfrm>
            <a:off x="-31356" y="-15681"/>
            <a:ext cx="9175356" cy="2136331"/>
          </a:xfrm>
          <a:prstGeom prst="rect">
            <a:avLst/>
          </a:prstGeom>
        </p:spPr>
      </p:pic>
      <p:sp>
        <p:nvSpPr>
          <p:cNvPr id="2" name="TextBox 1"/>
          <p:cNvSpPr txBox="1"/>
          <p:nvPr/>
        </p:nvSpPr>
        <p:spPr>
          <a:xfrm>
            <a:off x="1333500" y="2095500"/>
            <a:ext cx="6815667" cy="4524316"/>
          </a:xfrm>
          <a:prstGeom prst="rect">
            <a:avLst/>
          </a:prstGeom>
          <a:noFill/>
        </p:spPr>
        <p:txBody>
          <a:bodyPr wrap="square" rtlCol="0">
            <a:spAutoFit/>
          </a:bodyPr>
          <a:lstStyle/>
          <a:p>
            <a:r>
              <a:rPr lang="en-US" dirty="0"/>
              <a:t>Authors of </a:t>
            </a:r>
            <a:r>
              <a:rPr lang="en-US" u="sng" dirty="0" err="1"/>
              <a:t>Rapaport</a:t>
            </a:r>
            <a:r>
              <a:rPr lang="en-US" u="sng" dirty="0"/>
              <a:t> et al., 2013</a:t>
            </a:r>
            <a:r>
              <a:rPr lang="en-US" dirty="0"/>
              <a:t> </a:t>
            </a:r>
            <a:r>
              <a:rPr lang="en-US" dirty="0" smtClean="0"/>
              <a:t> used samples </a:t>
            </a:r>
            <a:r>
              <a:rPr lang="en-US" dirty="0"/>
              <a:t>from two biological sources that </a:t>
            </a:r>
            <a:r>
              <a:rPr lang="en-US" dirty="0" smtClean="0"/>
              <a:t>were part </a:t>
            </a:r>
            <a:r>
              <a:rPr lang="en-US" dirty="0"/>
              <a:t>of the SEQC </a:t>
            </a:r>
            <a:r>
              <a:rPr lang="en-US" dirty="0" smtClean="0"/>
              <a:t>study:</a:t>
            </a:r>
          </a:p>
          <a:p>
            <a:endParaRPr lang="en-US" dirty="0" smtClean="0"/>
          </a:p>
          <a:p>
            <a:pPr marL="342900" indent="-342900">
              <a:buAutoNum type="alphaUcParenBoth"/>
            </a:pPr>
            <a:r>
              <a:rPr lang="en-US" dirty="0" smtClean="0"/>
              <a:t>contain </a:t>
            </a:r>
            <a:r>
              <a:rPr lang="en-US" dirty="0"/>
              <a:t>the </a:t>
            </a:r>
            <a:r>
              <a:rPr lang="en-US" dirty="0" err="1"/>
              <a:t>Strategene</a:t>
            </a:r>
            <a:r>
              <a:rPr lang="en-US" dirty="0"/>
              <a:t> Universal Human Reference RNA (UHRR), which is composed of total RNA from 10 human cell </a:t>
            </a:r>
            <a:r>
              <a:rPr lang="en-US" dirty="0" smtClean="0"/>
              <a:t>lines.</a:t>
            </a:r>
          </a:p>
          <a:p>
            <a:endParaRPr lang="en-US" dirty="0" smtClean="0"/>
          </a:p>
          <a:p>
            <a:pPr marL="342900" indent="-342900">
              <a:buAutoNum type="alphaUcParenBoth"/>
            </a:pPr>
            <a:r>
              <a:rPr lang="en-US" dirty="0" smtClean="0"/>
              <a:t>The </a:t>
            </a:r>
            <a:r>
              <a:rPr lang="en-US" dirty="0"/>
              <a:t>second group of </a:t>
            </a:r>
            <a:r>
              <a:rPr lang="en-US" dirty="0" smtClean="0"/>
              <a:t>samples contains </a:t>
            </a:r>
            <a:r>
              <a:rPr lang="en-US" dirty="0"/>
              <a:t>the </a:t>
            </a:r>
            <a:r>
              <a:rPr lang="en-US" dirty="0" err="1"/>
              <a:t>Ambion</a:t>
            </a:r>
            <a:r>
              <a:rPr lang="en-US" dirty="0"/>
              <a:t> Human Brain Reference RNA (HBRR</a:t>
            </a:r>
            <a:r>
              <a:rPr lang="en-US" dirty="0" smtClean="0"/>
              <a:t>). </a:t>
            </a:r>
          </a:p>
          <a:p>
            <a:endParaRPr lang="en-US" dirty="0" smtClean="0"/>
          </a:p>
          <a:p>
            <a:r>
              <a:rPr lang="en-US" dirty="0" smtClean="0"/>
              <a:t>All </a:t>
            </a:r>
            <a:r>
              <a:rPr lang="en-US" dirty="0"/>
              <a:t>sequenced libraries were mapped to the human genome (hg19) using TopHat(v.2.0.3</a:t>
            </a:r>
            <a:r>
              <a:rPr lang="en-US" dirty="0" smtClean="0"/>
              <a:t>)</a:t>
            </a:r>
          </a:p>
          <a:p>
            <a:endParaRPr lang="en-US" dirty="0" smtClean="0"/>
          </a:p>
          <a:p>
            <a:r>
              <a:rPr lang="en-US" dirty="0" smtClean="0"/>
              <a:t>True positive set was declared as an intersection of </a:t>
            </a:r>
            <a:r>
              <a:rPr lang="en-US" dirty="0" err="1"/>
              <a:t>DESeq</a:t>
            </a:r>
            <a:r>
              <a:rPr lang="en-US" dirty="0"/>
              <a:t>, edgeR, </a:t>
            </a:r>
            <a:r>
              <a:rPr lang="en-US" dirty="0" err="1"/>
              <a:t>limmaVoom</a:t>
            </a:r>
            <a:r>
              <a:rPr lang="en-US" dirty="0"/>
              <a:t> and </a:t>
            </a:r>
            <a:r>
              <a:rPr lang="en-US" dirty="0" err="1"/>
              <a:t>baySeq</a:t>
            </a:r>
            <a:r>
              <a:rPr lang="en-US" dirty="0"/>
              <a:t> </a:t>
            </a:r>
            <a:r>
              <a:rPr lang="en-US" dirty="0" smtClean="0"/>
              <a:t>results.</a:t>
            </a:r>
            <a:endParaRPr lang="en-US" dirty="0"/>
          </a:p>
          <a:p>
            <a:endParaRPr lang="en-US" dirty="0"/>
          </a:p>
          <a:p>
            <a:endParaRPr lang="en-US" dirty="0"/>
          </a:p>
        </p:txBody>
      </p:sp>
      <p:sp>
        <p:nvSpPr>
          <p:cNvPr id="3" name="TextBox 2"/>
          <p:cNvSpPr txBox="1"/>
          <p:nvPr/>
        </p:nvSpPr>
        <p:spPr>
          <a:xfrm>
            <a:off x="3304924" y="748707"/>
            <a:ext cx="3216011"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600" dirty="0" smtClean="0"/>
              <a:t>Data</a:t>
            </a:r>
            <a:endParaRPr lang="en-US" sz="3600" dirty="0"/>
          </a:p>
        </p:txBody>
      </p:sp>
    </p:spTree>
    <p:extLst>
      <p:ext uri="{BB962C8B-B14F-4D97-AF65-F5344CB8AC3E}">
        <p14:creationId xmlns:p14="http://schemas.microsoft.com/office/powerpoint/2010/main" val="863449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3"/>
          <a:srcRect l="-501" r="-210"/>
          <a:stretch/>
        </p:blipFill>
        <p:spPr>
          <a:xfrm>
            <a:off x="-31356" y="-15681"/>
            <a:ext cx="9175356" cy="2136331"/>
          </a:xfrm>
          <a:prstGeom prst="rect">
            <a:avLst/>
          </a:prstGeom>
        </p:spPr>
      </p:pic>
      <p:sp>
        <p:nvSpPr>
          <p:cNvPr id="2" name="TextBox 1"/>
          <p:cNvSpPr txBox="1"/>
          <p:nvPr/>
        </p:nvSpPr>
        <p:spPr>
          <a:xfrm>
            <a:off x="1164167" y="2653197"/>
            <a:ext cx="6625166" cy="3139321"/>
          </a:xfrm>
          <a:prstGeom prst="rect">
            <a:avLst/>
          </a:prstGeom>
          <a:noFill/>
        </p:spPr>
        <p:txBody>
          <a:bodyPr wrap="square" rtlCol="0">
            <a:spAutoFit/>
          </a:bodyPr>
          <a:lstStyle/>
          <a:p>
            <a:r>
              <a:rPr lang="en-US" dirty="0" smtClean="0"/>
              <a:t>Authors of </a:t>
            </a:r>
            <a:r>
              <a:rPr lang="en-US" u="sng" dirty="0" err="1" smtClean="0"/>
              <a:t>Rapaport</a:t>
            </a:r>
            <a:r>
              <a:rPr lang="en-US" u="sng" dirty="0" smtClean="0"/>
              <a:t> et al., 2013</a:t>
            </a:r>
            <a:r>
              <a:rPr lang="en-US" dirty="0" smtClean="0"/>
              <a:t> used </a:t>
            </a:r>
            <a:r>
              <a:rPr lang="en-US" dirty="0" err="1"/>
              <a:t>DownsampleSam</a:t>
            </a:r>
            <a:r>
              <a:rPr lang="en-US" dirty="0"/>
              <a:t>, function from </a:t>
            </a:r>
            <a:r>
              <a:rPr lang="en-US" dirty="0" smtClean="0"/>
              <a:t>Picard </a:t>
            </a:r>
            <a:r>
              <a:rPr lang="en-US" dirty="0"/>
              <a:t>that randomly samples read pairs, from a SAM file, using a uniform probability. We generated a first set of reduced coverage depth sample by </a:t>
            </a:r>
            <a:r>
              <a:rPr lang="en-US" dirty="0" err="1"/>
              <a:t>downsampling</a:t>
            </a:r>
            <a:r>
              <a:rPr lang="en-US" dirty="0"/>
              <a:t> every file A1 to A5 and B1 to B5 with a probability of p1 = 0.5 for retaining each read. </a:t>
            </a:r>
            <a:endParaRPr lang="en-US" dirty="0" smtClean="0"/>
          </a:p>
          <a:p>
            <a:endParaRPr lang="en-US" dirty="0"/>
          </a:p>
          <a:p>
            <a:r>
              <a:rPr lang="en-US" dirty="0" smtClean="0"/>
              <a:t>This </a:t>
            </a:r>
            <a:r>
              <a:rPr lang="en-US" dirty="0" err="1" smtClean="0"/>
              <a:t>downsampling</a:t>
            </a:r>
            <a:r>
              <a:rPr lang="en-US" dirty="0" smtClean="0"/>
              <a:t> cascade was continued, </a:t>
            </a:r>
            <a:r>
              <a:rPr lang="en-US" dirty="0"/>
              <a:t>ultimately generating six sets of files with respective probabilities 0.5, 0.4, 0.3, 0.2, 0.1 and 0.05 of retaining each pair of reads from the original files</a:t>
            </a:r>
            <a:r>
              <a:rPr lang="en-US" dirty="0" smtClean="0"/>
              <a:t>.</a:t>
            </a:r>
            <a:endParaRPr lang="en-US" dirty="0"/>
          </a:p>
          <a:p>
            <a:endParaRPr lang="en-US" dirty="0"/>
          </a:p>
          <a:p>
            <a:endParaRPr lang="en-US" dirty="0"/>
          </a:p>
        </p:txBody>
      </p:sp>
      <p:sp>
        <p:nvSpPr>
          <p:cNvPr id="3" name="TextBox 2"/>
          <p:cNvSpPr txBox="1"/>
          <p:nvPr/>
        </p:nvSpPr>
        <p:spPr>
          <a:xfrm>
            <a:off x="2007075" y="783172"/>
            <a:ext cx="5376333"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600" dirty="0" smtClean="0"/>
              <a:t>Coverage simulation</a:t>
            </a:r>
            <a:endParaRPr lang="en-US" sz="3600" dirty="0"/>
          </a:p>
        </p:txBody>
      </p:sp>
    </p:spTree>
    <p:extLst>
      <p:ext uri="{BB962C8B-B14F-4D97-AF65-F5344CB8AC3E}">
        <p14:creationId xmlns:p14="http://schemas.microsoft.com/office/powerpoint/2010/main" val="1228305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rotWithShape="1">
          <a:blip r:embed="rId2"/>
          <a:srcRect l="-501" r="-210"/>
          <a:stretch/>
        </p:blipFill>
        <p:spPr>
          <a:xfrm>
            <a:off x="-31356" y="-15681"/>
            <a:ext cx="9175356" cy="2136331"/>
          </a:xfrm>
          <a:prstGeom prst="rect">
            <a:avLst/>
          </a:prstGeom>
        </p:spPr>
      </p:pic>
      <p:sp>
        <p:nvSpPr>
          <p:cNvPr id="3" name="Alternate Process 2"/>
          <p:cNvSpPr/>
          <p:nvPr/>
        </p:nvSpPr>
        <p:spPr>
          <a:xfrm>
            <a:off x="2685506" y="2099987"/>
            <a:ext cx="2749519" cy="1220570"/>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RNA-Seq</a:t>
            </a:r>
            <a:endParaRPr lang="en-US" dirty="0"/>
          </a:p>
        </p:txBody>
      </p:sp>
      <p:sp>
        <p:nvSpPr>
          <p:cNvPr id="4" name="Alternate Process 3"/>
          <p:cNvSpPr/>
          <p:nvPr/>
        </p:nvSpPr>
        <p:spPr>
          <a:xfrm>
            <a:off x="2837906" y="2252387"/>
            <a:ext cx="2749519" cy="1220570"/>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R</a:t>
            </a:r>
            <a:r>
              <a:rPr lang="en-US" dirty="0" smtClean="0"/>
              <a:t>NA</a:t>
            </a:r>
            <a:r>
              <a:rPr lang="en-US" dirty="0" smtClean="0"/>
              <a:t>-Seq</a:t>
            </a:r>
            <a:endParaRPr lang="en-US" dirty="0"/>
          </a:p>
        </p:txBody>
      </p:sp>
      <p:cxnSp>
        <p:nvCxnSpPr>
          <p:cNvPr id="5" name="Straight Arrow Connector 4"/>
          <p:cNvCxnSpPr>
            <a:stCxn id="4" idx="2"/>
            <a:endCxn id="8" idx="3"/>
          </p:cNvCxnSpPr>
          <p:nvPr/>
        </p:nvCxnSpPr>
        <p:spPr>
          <a:xfrm flipH="1">
            <a:off x="2255969" y="3472957"/>
            <a:ext cx="1956697" cy="7869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a:stCxn id="4" idx="2"/>
            <a:endCxn id="9" idx="0"/>
          </p:cNvCxnSpPr>
          <p:nvPr/>
        </p:nvCxnSpPr>
        <p:spPr>
          <a:xfrm>
            <a:off x="4212666" y="3472957"/>
            <a:ext cx="0" cy="16724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4" idx="2"/>
            <a:endCxn id="10" idx="1"/>
          </p:cNvCxnSpPr>
          <p:nvPr/>
        </p:nvCxnSpPr>
        <p:spPr>
          <a:xfrm>
            <a:off x="4212666" y="3472957"/>
            <a:ext cx="2419232" cy="8112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Alternate Process 7"/>
          <p:cNvSpPr/>
          <p:nvPr/>
        </p:nvSpPr>
        <p:spPr>
          <a:xfrm>
            <a:off x="369528" y="3692788"/>
            <a:ext cx="1886441" cy="1134267"/>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i="1" dirty="0"/>
              <a:t>d</a:t>
            </a:r>
            <a:r>
              <a:rPr lang="en-US" i="1" dirty="0" smtClean="0"/>
              <a:t>e novo </a:t>
            </a:r>
            <a:r>
              <a:rPr lang="en-US" dirty="0" smtClean="0"/>
              <a:t>Transcriptome</a:t>
            </a:r>
            <a:r>
              <a:rPr lang="en-US" dirty="0" smtClean="0"/>
              <a:t> </a:t>
            </a:r>
            <a:r>
              <a:rPr lang="en-US" dirty="0" smtClean="0"/>
              <a:t>assembly</a:t>
            </a:r>
            <a:endParaRPr lang="en-US" dirty="0"/>
          </a:p>
        </p:txBody>
      </p:sp>
      <p:sp>
        <p:nvSpPr>
          <p:cNvPr id="9" name="Alternate Process 8"/>
          <p:cNvSpPr/>
          <p:nvPr/>
        </p:nvSpPr>
        <p:spPr>
          <a:xfrm>
            <a:off x="3269445" y="5145363"/>
            <a:ext cx="1886441" cy="1134267"/>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Gene expression</a:t>
            </a:r>
            <a:endParaRPr lang="en-US" dirty="0"/>
          </a:p>
        </p:txBody>
      </p:sp>
      <p:sp>
        <p:nvSpPr>
          <p:cNvPr id="10" name="Alternate Process 9"/>
          <p:cNvSpPr/>
          <p:nvPr/>
        </p:nvSpPr>
        <p:spPr>
          <a:xfrm>
            <a:off x="6631898" y="3717046"/>
            <a:ext cx="1886441" cy="1134267"/>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Splice</a:t>
            </a:r>
            <a:r>
              <a:rPr lang="en-US" dirty="0" smtClean="0"/>
              <a:t> variants</a:t>
            </a:r>
            <a:endParaRPr lang="en-US" dirty="0"/>
          </a:p>
        </p:txBody>
      </p:sp>
      <p:sp>
        <p:nvSpPr>
          <p:cNvPr id="11" name="TextBox 10"/>
          <p:cNvSpPr txBox="1"/>
          <p:nvPr/>
        </p:nvSpPr>
        <p:spPr>
          <a:xfrm>
            <a:off x="2234249" y="589896"/>
            <a:ext cx="4401551" cy="58477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smtClean="0"/>
              <a:t>Analysis types</a:t>
            </a:r>
            <a:endParaRPr lang="en-US" sz="3200" dirty="0"/>
          </a:p>
        </p:txBody>
      </p:sp>
    </p:spTree>
    <p:extLst>
      <p:ext uri="{BB962C8B-B14F-4D97-AF65-F5344CB8AC3E}">
        <p14:creationId xmlns:p14="http://schemas.microsoft.com/office/powerpoint/2010/main" val="1542918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rotWithShape="1">
          <a:blip r:embed="rId3"/>
          <a:srcRect l="-501" r="-210"/>
          <a:stretch/>
        </p:blipFill>
        <p:spPr>
          <a:xfrm>
            <a:off x="-31356" y="-15681"/>
            <a:ext cx="9175356" cy="2136331"/>
          </a:xfrm>
          <a:prstGeom prst="rect">
            <a:avLst/>
          </a:prstGeom>
        </p:spPr>
      </p:pic>
      <p:pic>
        <p:nvPicPr>
          <p:cNvPr id="2" name="Picture 1"/>
          <p:cNvPicPr>
            <a:picLocks noChangeAspect="1"/>
          </p:cNvPicPr>
          <p:nvPr/>
        </p:nvPicPr>
        <p:blipFill>
          <a:blip r:embed="rId4"/>
          <a:stretch>
            <a:fillRect/>
          </a:stretch>
        </p:blipFill>
        <p:spPr>
          <a:xfrm>
            <a:off x="0" y="330200"/>
            <a:ext cx="9144000" cy="6175041"/>
          </a:xfrm>
          <a:prstGeom prst="rect">
            <a:avLst/>
          </a:prstGeom>
        </p:spPr>
      </p:pic>
    </p:spTree>
    <p:extLst>
      <p:ext uri="{BB962C8B-B14F-4D97-AF65-F5344CB8AC3E}">
        <p14:creationId xmlns:p14="http://schemas.microsoft.com/office/powerpoint/2010/main" val="2514254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rotWithShape="1">
          <a:blip r:embed="rId3"/>
          <a:srcRect l="-501" r="-210"/>
          <a:stretch/>
        </p:blipFill>
        <p:spPr>
          <a:xfrm>
            <a:off x="-31356" y="-15681"/>
            <a:ext cx="9175356" cy="2136331"/>
          </a:xfrm>
          <a:prstGeom prst="rect">
            <a:avLst/>
          </a:prstGeom>
        </p:spPr>
      </p:pic>
      <p:pic>
        <p:nvPicPr>
          <p:cNvPr id="2" name="Picture 1"/>
          <p:cNvPicPr>
            <a:picLocks noChangeAspect="1"/>
          </p:cNvPicPr>
          <p:nvPr/>
        </p:nvPicPr>
        <p:blipFill>
          <a:blip r:embed="rId4"/>
          <a:stretch>
            <a:fillRect/>
          </a:stretch>
        </p:blipFill>
        <p:spPr>
          <a:xfrm>
            <a:off x="0" y="1308100"/>
            <a:ext cx="9144000" cy="4225339"/>
          </a:xfrm>
          <a:prstGeom prst="rect">
            <a:avLst/>
          </a:prstGeom>
        </p:spPr>
      </p:pic>
    </p:spTree>
    <p:extLst>
      <p:ext uri="{BB962C8B-B14F-4D97-AF65-F5344CB8AC3E}">
        <p14:creationId xmlns:p14="http://schemas.microsoft.com/office/powerpoint/2010/main" val="2891454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srcRect l="-501" r="-210"/>
          <a:stretch/>
        </p:blipFill>
        <p:spPr>
          <a:xfrm>
            <a:off x="-31356" y="-15681"/>
            <a:ext cx="9175356" cy="2136331"/>
          </a:xfrm>
          <a:prstGeom prst="rect">
            <a:avLst/>
          </a:prstGeom>
        </p:spPr>
      </p:pic>
      <p:pic>
        <p:nvPicPr>
          <p:cNvPr id="2" name="Picture 1"/>
          <p:cNvPicPr>
            <a:picLocks noChangeAspect="1"/>
          </p:cNvPicPr>
          <p:nvPr/>
        </p:nvPicPr>
        <p:blipFill>
          <a:blip r:embed="rId3"/>
          <a:stretch>
            <a:fillRect/>
          </a:stretch>
        </p:blipFill>
        <p:spPr>
          <a:xfrm>
            <a:off x="0" y="2882900"/>
            <a:ext cx="9144000" cy="3646574"/>
          </a:xfrm>
          <a:prstGeom prst="rect">
            <a:avLst/>
          </a:prstGeom>
        </p:spPr>
      </p:pic>
      <p:sp>
        <p:nvSpPr>
          <p:cNvPr id="3" name="TextBox 2"/>
          <p:cNvSpPr txBox="1"/>
          <p:nvPr/>
        </p:nvSpPr>
        <p:spPr>
          <a:xfrm>
            <a:off x="1959476" y="444500"/>
            <a:ext cx="5334000" cy="58477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200" dirty="0" smtClean="0"/>
              <a:t>Gene level or transcript level?</a:t>
            </a:r>
            <a:endParaRPr lang="en-US" sz="3200" dirty="0"/>
          </a:p>
        </p:txBody>
      </p:sp>
    </p:spTree>
    <p:extLst>
      <p:ext uri="{BB962C8B-B14F-4D97-AF65-F5344CB8AC3E}">
        <p14:creationId xmlns:p14="http://schemas.microsoft.com/office/powerpoint/2010/main" val="559433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rotWithShape="1">
          <a:blip r:embed="rId3"/>
          <a:srcRect l="-501" r="-210"/>
          <a:stretch/>
        </p:blipFill>
        <p:spPr>
          <a:xfrm>
            <a:off x="-31356" y="-15681"/>
            <a:ext cx="9175356" cy="2136331"/>
          </a:xfrm>
          <a:prstGeom prst="rect">
            <a:avLst/>
          </a:prstGeom>
        </p:spPr>
      </p:pic>
      <p:pic>
        <p:nvPicPr>
          <p:cNvPr id="2" name="Picture 1"/>
          <p:cNvPicPr>
            <a:picLocks noChangeAspect="1"/>
          </p:cNvPicPr>
          <p:nvPr/>
        </p:nvPicPr>
        <p:blipFill>
          <a:blip r:embed="rId4"/>
          <a:stretch>
            <a:fillRect/>
          </a:stretch>
        </p:blipFill>
        <p:spPr>
          <a:xfrm>
            <a:off x="0" y="825500"/>
            <a:ext cx="9144000" cy="5182459"/>
          </a:xfrm>
          <a:prstGeom prst="rect">
            <a:avLst/>
          </a:prstGeom>
        </p:spPr>
      </p:pic>
    </p:spTree>
    <p:extLst>
      <p:ext uri="{BB962C8B-B14F-4D97-AF65-F5344CB8AC3E}">
        <p14:creationId xmlns:p14="http://schemas.microsoft.com/office/powerpoint/2010/main" val="3914647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rotWithShape="1">
          <a:blip r:embed="rId2"/>
          <a:srcRect l="-501" r="-210"/>
          <a:stretch/>
        </p:blipFill>
        <p:spPr>
          <a:xfrm>
            <a:off x="-31356" y="-15681"/>
            <a:ext cx="9175356" cy="2136331"/>
          </a:xfrm>
          <a:prstGeom prst="rect">
            <a:avLst/>
          </a:prstGeom>
        </p:spPr>
      </p:pic>
      <p:pic>
        <p:nvPicPr>
          <p:cNvPr id="2" name="Picture 1"/>
          <p:cNvPicPr>
            <a:picLocks noChangeAspect="1"/>
          </p:cNvPicPr>
          <p:nvPr/>
        </p:nvPicPr>
        <p:blipFill>
          <a:blip r:embed="rId3"/>
          <a:stretch>
            <a:fillRect/>
          </a:stretch>
        </p:blipFill>
        <p:spPr>
          <a:xfrm>
            <a:off x="0" y="3627540"/>
            <a:ext cx="9144000" cy="1721224"/>
          </a:xfrm>
          <a:prstGeom prst="rect">
            <a:avLst/>
          </a:prstGeom>
        </p:spPr>
      </p:pic>
      <p:sp>
        <p:nvSpPr>
          <p:cNvPr id="3" name="TextBox 2"/>
          <p:cNvSpPr txBox="1"/>
          <p:nvPr/>
        </p:nvSpPr>
        <p:spPr>
          <a:xfrm>
            <a:off x="720529" y="1416259"/>
            <a:ext cx="385910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#package comparison</a:t>
            </a:r>
            <a:endParaRPr lang="en-US" dirty="0"/>
          </a:p>
        </p:txBody>
      </p:sp>
      <p:sp>
        <p:nvSpPr>
          <p:cNvPr id="4" name="TextBox 3"/>
          <p:cNvSpPr txBox="1"/>
          <p:nvPr/>
        </p:nvSpPr>
        <p:spPr>
          <a:xfrm>
            <a:off x="720529" y="2099898"/>
            <a:ext cx="7725766" cy="1384995"/>
          </a:xfrm>
          <a:prstGeom prst="rect">
            <a:avLst/>
          </a:prstGeom>
          <a:noFill/>
        </p:spPr>
        <p:txBody>
          <a:bodyPr wrap="square" rtlCol="0">
            <a:spAutoFit/>
          </a:bodyPr>
          <a:lstStyle/>
          <a:p>
            <a:pPr algn="ctr"/>
            <a:r>
              <a:rPr lang="en-US" sz="2800" dirty="0"/>
              <a:t>Number of false DE genes predicted by each method at adjusted p-values (or FDR) 0.05 separated by expression </a:t>
            </a:r>
            <a:r>
              <a:rPr lang="en-US" sz="2800" dirty="0" err="1"/>
              <a:t>quantiles</a:t>
            </a:r>
            <a:endParaRPr lang="en-US" sz="2800" dirty="0"/>
          </a:p>
        </p:txBody>
      </p:sp>
    </p:spTree>
    <p:extLst>
      <p:ext uri="{BB962C8B-B14F-4D97-AF65-F5344CB8AC3E}">
        <p14:creationId xmlns:p14="http://schemas.microsoft.com/office/powerpoint/2010/main" val="27223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rotWithShape="1">
          <a:blip r:embed="rId2"/>
          <a:srcRect l="-501" r="-210"/>
          <a:stretch/>
        </p:blipFill>
        <p:spPr>
          <a:xfrm>
            <a:off x="-31356" y="-15681"/>
            <a:ext cx="9175356" cy="2136331"/>
          </a:xfrm>
          <a:prstGeom prst="rect">
            <a:avLst/>
          </a:prstGeom>
        </p:spPr>
      </p:pic>
      <p:pic>
        <p:nvPicPr>
          <p:cNvPr id="2" name="Picture 1"/>
          <p:cNvPicPr>
            <a:picLocks noChangeAspect="1"/>
          </p:cNvPicPr>
          <p:nvPr/>
        </p:nvPicPr>
        <p:blipFill>
          <a:blip r:embed="rId3"/>
          <a:stretch>
            <a:fillRect/>
          </a:stretch>
        </p:blipFill>
        <p:spPr>
          <a:xfrm>
            <a:off x="622300" y="0"/>
            <a:ext cx="7887796" cy="6858000"/>
          </a:xfrm>
          <a:prstGeom prst="rect">
            <a:avLst/>
          </a:prstGeom>
        </p:spPr>
      </p:pic>
    </p:spTree>
    <p:extLst>
      <p:ext uri="{BB962C8B-B14F-4D97-AF65-F5344CB8AC3E}">
        <p14:creationId xmlns:p14="http://schemas.microsoft.com/office/powerpoint/2010/main" val="3585906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rotWithShape="1">
          <a:blip r:embed="rId3"/>
          <a:srcRect l="-501" r="-210"/>
          <a:stretch/>
        </p:blipFill>
        <p:spPr>
          <a:xfrm>
            <a:off x="-31356" y="-15681"/>
            <a:ext cx="9175356" cy="2136331"/>
          </a:xfrm>
          <a:prstGeom prst="rect">
            <a:avLst/>
          </a:prstGeom>
        </p:spPr>
      </p:pic>
      <p:sp>
        <p:nvSpPr>
          <p:cNvPr id="2" name="TextBox 1"/>
          <p:cNvSpPr txBox="1"/>
          <p:nvPr/>
        </p:nvSpPr>
        <p:spPr>
          <a:xfrm>
            <a:off x="1419362" y="522870"/>
            <a:ext cx="6835239" cy="70788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4000" b="1" dirty="0" smtClean="0">
                <a:latin typeface="+mj-lt"/>
              </a:rPr>
              <a:t>STAR </a:t>
            </a:r>
            <a:r>
              <a:rPr lang="en-US" sz="4000" b="1" dirty="0" err="1" smtClean="0">
                <a:latin typeface="+mj-lt"/>
              </a:rPr>
              <a:t>vs</a:t>
            </a:r>
            <a:r>
              <a:rPr lang="en-US" sz="4000" b="1" dirty="0" smtClean="0">
                <a:latin typeface="+mj-lt"/>
              </a:rPr>
              <a:t> Salmon </a:t>
            </a:r>
            <a:r>
              <a:rPr lang="en-US" sz="4000" b="1" dirty="0" err="1" smtClean="0">
                <a:latin typeface="+mj-lt"/>
              </a:rPr>
              <a:t>vs</a:t>
            </a:r>
            <a:r>
              <a:rPr lang="en-US" sz="4000" b="1" dirty="0" smtClean="0">
                <a:latin typeface="+mj-lt"/>
              </a:rPr>
              <a:t> </a:t>
            </a:r>
            <a:r>
              <a:rPr lang="en-US" sz="4000" b="1" dirty="0" err="1" smtClean="0">
                <a:latin typeface="+mj-lt"/>
              </a:rPr>
              <a:t>Kallisto</a:t>
            </a:r>
            <a:endParaRPr lang="en-US" sz="4000" b="1" dirty="0">
              <a:latin typeface="+mj-lt"/>
            </a:endParaRPr>
          </a:p>
        </p:txBody>
      </p:sp>
    </p:spTree>
    <p:extLst>
      <p:ext uri="{BB962C8B-B14F-4D97-AF65-F5344CB8AC3E}">
        <p14:creationId xmlns:p14="http://schemas.microsoft.com/office/powerpoint/2010/main" val="4014199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3"/>
          <a:srcRect l="-501" r="-210"/>
          <a:stretch/>
        </p:blipFill>
        <p:spPr>
          <a:xfrm>
            <a:off x="-31356" y="-15681"/>
            <a:ext cx="9175356" cy="2136331"/>
          </a:xfrm>
          <a:prstGeom prst="rect">
            <a:avLst/>
          </a:prstGeom>
        </p:spPr>
      </p:pic>
      <p:sp>
        <p:nvSpPr>
          <p:cNvPr id="2" name="Title 1"/>
          <p:cNvSpPr>
            <a:spLocks noGrp="1"/>
          </p:cNvSpPr>
          <p:nvPr>
            <p:ph type="title"/>
          </p:nvPr>
        </p:nvSpPr>
        <p:spPr/>
        <p:style>
          <a:lnRef idx="2">
            <a:schemeClr val="accent1"/>
          </a:lnRef>
          <a:fillRef idx="1">
            <a:schemeClr val="lt1"/>
          </a:fillRef>
          <a:effectRef idx="0">
            <a:schemeClr val="accent1"/>
          </a:effectRef>
          <a:fontRef idx="minor">
            <a:schemeClr val="dk1"/>
          </a:fontRef>
        </p:style>
        <p:txBody>
          <a:bodyPr/>
          <a:lstStyle/>
          <a:p>
            <a:r>
              <a:rPr lang="en-US" dirty="0" smtClean="0"/>
              <a:t>Understanding design matrices</a:t>
            </a:r>
            <a:endParaRPr lang="en-US" dirty="0"/>
          </a:p>
        </p:txBody>
      </p:sp>
      <p:sp>
        <p:nvSpPr>
          <p:cNvPr id="3" name="Content Placeholder 2"/>
          <p:cNvSpPr>
            <a:spLocks noGrp="1"/>
          </p:cNvSpPr>
          <p:nvPr>
            <p:ph idx="1"/>
          </p:nvPr>
        </p:nvSpPr>
        <p:spPr>
          <a:xfrm>
            <a:off x="457200" y="2301646"/>
            <a:ext cx="8229600" cy="3632161"/>
          </a:xfrm>
        </p:spPr>
        <p:txBody>
          <a:bodyPr/>
          <a:lstStyle/>
          <a:p>
            <a:r>
              <a:rPr lang="en-US" dirty="0" smtClean="0">
                <a:solidFill>
                  <a:srgbClr val="7F7F7F"/>
                </a:solidFill>
              </a:rPr>
              <a:t>What is Intercept?</a:t>
            </a:r>
          </a:p>
          <a:p>
            <a:r>
              <a:rPr lang="en-US" dirty="0" smtClean="0">
                <a:solidFill>
                  <a:srgbClr val="7F7F7F"/>
                </a:solidFill>
              </a:rPr>
              <a:t>Where is my first condition</a:t>
            </a:r>
          </a:p>
          <a:p>
            <a:r>
              <a:rPr lang="en-US" dirty="0" smtClean="0"/>
              <a:t>Is my gene </a:t>
            </a:r>
            <a:r>
              <a:rPr lang="en-US" dirty="0" err="1" smtClean="0"/>
              <a:t>upregulated</a:t>
            </a:r>
            <a:r>
              <a:rPr lang="en-US" dirty="0" smtClean="0"/>
              <a:t> or </a:t>
            </a:r>
            <a:r>
              <a:rPr lang="en-US" dirty="0" err="1" smtClean="0"/>
              <a:t>downregulated</a:t>
            </a:r>
            <a:endParaRPr lang="en-US" dirty="0" smtClean="0"/>
          </a:p>
          <a:p>
            <a:r>
              <a:rPr lang="en-US" dirty="0" smtClean="0"/>
              <a:t>How do I compare more then one condition?</a:t>
            </a:r>
          </a:p>
          <a:p>
            <a:r>
              <a:rPr lang="en-US" dirty="0" err="1"/>
              <a:t>g</a:t>
            </a:r>
            <a:r>
              <a:rPr lang="en-US" dirty="0" err="1" smtClean="0"/>
              <a:t>lm</a:t>
            </a:r>
            <a:r>
              <a:rPr lang="en-US" dirty="0" smtClean="0"/>
              <a:t> </a:t>
            </a:r>
            <a:r>
              <a:rPr lang="en-US" dirty="0" smtClean="0"/>
              <a:t>function, contrasts, interaction column in design matrix</a:t>
            </a:r>
          </a:p>
          <a:p>
            <a:endParaRPr lang="en-US" dirty="0"/>
          </a:p>
        </p:txBody>
      </p:sp>
    </p:spTree>
    <p:extLst>
      <p:ext uri="{BB962C8B-B14F-4D97-AF65-F5344CB8AC3E}">
        <p14:creationId xmlns:p14="http://schemas.microsoft.com/office/powerpoint/2010/main" val="3050539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3"/>
          <a:srcRect l="-501" r="-210"/>
          <a:stretch/>
        </p:blipFill>
        <p:spPr>
          <a:xfrm>
            <a:off x="-31356" y="-15681"/>
            <a:ext cx="9175356" cy="2136331"/>
          </a:xfrm>
          <a:prstGeom prst="rect">
            <a:avLst/>
          </a:prstGeom>
        </p:spPr>
      </p:pic>
      <p:sp>
        <p:nvSpPr>
          <p:cNvPr id="2" name="Title 1"/>
          <p:cNvSpPr>
            <a:spLocks noGrp="1"/>
          </p:cNvSpPr>
          <p:nvPr>
            <p:ph type="title"/>
          </p:nvPr>
        </p:nvSpPr>
        <p:spPr/>
        <p:style>
          <a:lnRef idx="2">
            <a:schemeClr val="accent1"/>
          </a:lnRef>
          <a:fillRef idx="1">
            <a:schemeClr val="lt1"/>
          </a:fillRef>
          <a:effectRef idx="0">
            <a:schemeClr val="accent1"/>
          </a:effectRef>
          <a:fontRef idx="minor">
            <a:schemeClr val="dk1"/>
          </a:fontRef>
        </p:style>
        <p:txBody>
          <a:bodyPr/>
          <a:lstStyle/>
          <a:p>
            <a:r>
              <a:rPr lang="en-US" dirty="0" smtClean="0"/>
              <a:t>Complex designs</a:t>
            </a:r>
            <a:endParaRPr lang="en-US" dirty="0"/>
          </a:p>
        </p:txBody>
      </p:sp>
      <p:sp>
        <p:nvSpPr>
          <p:cNvPr id="3" name="Content Placeholder 2"/>
          <p:cNvSpPr>
            <a:spLocks noGrp="1"/>
          </p:cNvSpPr>
          <p:nvPr>
            <p:ph idx="1"/>
          </p:nvPr>
        </p:nvSpPr>
        <p:spPr>
          <a:xfrm>
            <a:off x="457200" y="2661848"/>
            <a:ext cx="8229600" cy="2873851"/>
          </a:xfrm>
        </p:spPr>
        <p:txBody>
          <a:bodyPr>
            <a:normAutofit/>
          </a:bodyPr>
          <a:lstStyle/>
          <a:p>
            <a:r>
              <a:rPr lang="en-US" sz="2000" dirty="0">
                <a:latin typeface="Courier New"/>
                <a:cs typeface="Courier New"/>
              </a:rPr>
              <a:t>genotypes &lt;- factor( c("cultivar1", "cultivar1", "cultivar1", "cultivar1", "cultivar2", "cultivar2", "cultivar2", "cultivar2") )</a:t>
            </a:r>
          </a:p>
          <a:p>
            <a:r>
              <a:rPr lang="en-US" sz="2000" dirty="0">
                <a:latin typeface="Courier New"/>
                <a:cs typeface="Courier New"/>
              </a:rPr>
              <a:t>groups &lt;- factor( c("drought", "drought", "watered", "watered", "drought", "drought", "watered", "watered") )</a:t>
            </a:r>
          </a:p>
          <a:p>
            <a:r>
              <a:rPr lang="en-US" sz="2000" dirty="0">
                <a:latin typeface="Courier New"/>
                <a:cs typeface="Courier New"/>
              </a:rPr>
              <a:t>design &lt;- </a:t>
            </a:r>
            <a:r>
              <a:rPr lang="en-US" sz="2000" dirty="0" err="1">
                <a:latin typeface="Courier New"/>
                <a:cs typeface="Courier New"/>
              </a:rPr>
              <a:t>model.matrix</a:t>
            </a:r>
            <a:r>
              <a:rPr lang="en-US" sz="2000" dirty="0">
                <a:latin typeface="Courier New"/>
                <a:cs typeface="Courier New"/>
              </a:rPr>
              <a:t>(~genotypes + groups)</a:t>
            </a:r>
          </a:p>
        </p:txBody>
      </p:sp>
    </p:spTree>
    <p:extLst>
      <p:ext uri="{BB962C8B-B14F-4D97-AF65-F5344CB8AC3E}">
        <p14:creationId xmlns:p14="http://schemas.microsoft.com/office/powerpoint/2010/main" val="3830928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3"/>
          <a:srcRect l="-501" r="-210"/>
          <a:stretch/>
        </p:blipFill>
        <p:spPr>
          <a:xfrm>
            <a:off x="-31356" y="-15681"/>
            <a:ext cx="9175356" cy="2136331"/>
          </a:xfrm>
          <a:prstGeom prst="rect">
            <a:avLst/>
          </a:prstGeom>
        </p:spPr>
      </p:pic>
      <p:sp>
        <p:nvSpPr>
          <p:cNvPr id="2" name="Title 1"/>
          <p:cNvSpPr>
            <a:spLocks noGrp="1"/>
          </p:cNvSpPr>
          <p:nvPr>
            <p:ph type="title"/>
          </p:nvPr>
        </p:nvSpPr>
        <p:spPr/>
        <p:style>
          <a:lnRef idx="2">
            <a:schemeClr val="accent1"/>
          </a:lnRef>
          <a:fillRef idx="1">
            <a:schemeClr val="lt1"/>
          </a:fillRef>
          <a:effectRef idx="0">
            <a:schemeClr val="accent1"/>
          </a:effectRef>
          <a:fontRef idx="minor">
            <a:schemeClr val="dk1"/>
          </a:fontRef>
        </p:style>
        <p:txBody>
          <a:bodyPr/>
          <a:lstStyle/>
          <a:p>
            <a:r>
              <a:rPr lang="en-US" dirty="0" smtClean="0"/>
              <a:t>Complex design</a:t>
            </a:r>
            <a:endParaRPr lang="en-US" dirty="0"/>
          </a:p>
        </p:txBody>
      </p:sp>
      <p:sp>
        <p:nvSpPr>
          <p:cNvPr id="3" name="Content Placeholder 2"/>
          <p:cNvSpPr>
            <a:spLocks noGrp="1"/>
          </p:cNvSpPr>
          <p:nvPr>
            <p:ph idx="1"/>
          </p:nvPr>
        </p:nvSpPr>
        <p:spPr>
          <a:xfrm>
            <a:off x="457200" y="2320604"/>
            <a:ext cx="8229600" cy="3745909"/>
          </a:xfrm>
        </p:spPr>
        <p:txBody>
          <a:bodyPr>
            <a:normAutofit/>
          </a:bodyPr>
          <a:lstStyle/>
          <a:p>
            <a:r>
              <a:rPr lang="en-US" sz="2400" dirty="0">
                <a:latin typeface="Courier New"/>
                <a:cs typeface="Courier New"/>
              </a:rPr>
              <a:t>1	cultivar1 drought chamber1</a:t>
            </a:r>
          </a:p>
          <a:p>
            <a:r>
              <a:rPr lang="en-US" sz="2400" dirty="0">
                <a:latin typeface="Courier New"/>
                <a:cs typeface="Courier New"/>
              </a:rPr>
              <a:t>2	cultivar1 drought chamber2</a:t>
            </a:r>
          </a:p>
          <a:p>
            <a:r>
              <a:rPr lang="en-US" sz="2400" dirty="0">
                <a:latin typeface="Courier New"/>
                <a:cs typeface="Courier New"/>
              </a:rPr>
              <a:t>3	cultivar1 watered chamber1</a:t>
            </a:r>
          </a:p>
          <a:p>
            <a:r>
              <a:rPr lang="en-US" sz="2400" dirty="0">
                <a:latin typeface="Courier New"/>
                <a:cs typeface="Courier New"/>
              </a:rPr>
              <a:t>4	cultivar1 watered chamber2</a:t>
            </a:r>
          </a:p>
          <a:p>
            <a:r>
              <a:rPr lang="en-US" sz="2400" dirty="0">
                <a:latin typeface="Courier New"/>
                <a:cs typeface="Courier New"/>
              </a:rPr>
              <a:t>5	cultivar2 drought chamber1</a:t>
            </a:r>
          </a:p>
          <a:p>
            <a:r>
              <a:rPr lang="en-US" sz="2400" dirty="0">
                <a:latin typeface="Courier New"/>
                <a:cs typeface="Courier New"/>
              </a:rPr>
              <a:t>6	cultivar2 drought chamber2</a:t>
            </a:r>
          </a:p>
          <a:p>
            <a:r>
              <a:rPr lang="en-US" sz="2400" dirty="0">
                <a:latin typeface="Courier New"/>
                <a:cs typeface="Courier New"/>
              </a:rPr>
              <a:t>7	cultivar2 watered chamber1</a:t>
            </a:r>
          </a:p>
          <a:p>
            <a:r>
              <a:rPr lang="en-US" sz="2400" dirty="0">
                <a:latin typeface="Courier New"/>
                <a:cs typeface="Courier New"/>
              </a:rPr>
              <a:t>8	cultivar2 watered chamber2</a:t>
            </a:r>
          </a:p>
        </p:txBody>
      </p:sp>
    </p:spTree>
    <p:extLst>
      <p:ext uri="{BB962C8B-B14F-4D97-AF65-F5344CB8AC3E}">
        <p14:creationId xmlns:p14="http://schemas.microsoft.com/office/powerpoint/2010/main" val="2320969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3"/>
          <p:cNvPicPr>
            <a:picLocks noChangeAspect="1"/>
          </p:cNvPicPr>
          <p:nvPr/>
        </p:nvPicPr>
        <p:blipFill rotWithShape="1">
          <a:blip r:embed="rId2"/>
          <a:srcRect l="-501" r="-210"/>
          <a:stretch/>
        </p:blipFill>
        <p:spPr>
          <a:xfrm>
            <a:off x="-31356" y="-15681"/>
            <a:ext cx="9175356" cy="2136331"/>
          </a:xfrm>
          <a:prstGeom prst="rect">
            <a:avLst/>
          </a:prstGeom>
        </p:spPr>
      </p:pic>
      <p:pic>
        <p:nvPicPr>
          <p:cNvPr id="4" name="Picture 3" descr="NZGL-4-collab strip-2014-2.pdf"/>
          <p:cNvPicPr>
            <a:picLocks noChangeAspect="1"/>
          </p:cNvPicPr>
          <p:nvPr/>
        </p:nvPicPr>
        <p:blipFill rotWithShape="1">
          <a:blip r:embed="rId3">
            <a:extLst>
              <a:ext uri="{28A0092B-C50C-407E-A947-70E740481C1C}">
                <a14:useLocalDpi xmlns:a14="http://schemas.microsoft.com/office/drawing/2010/main" val="0"/>
              </a:ext>
            </a:extLst>
          </a:blip>
          <a:srcRect t="83111" b="3407"/>
          <a:stretch/>
        </p:blipFill>
        <p:spPr>
          <a:xfrm>
            <a:off x="551243" y="5558655"/>
            <a:ext cx="8041515" cy="1534160"/>
          </a:xfrm>
          <a:prstGeom prst="rect">
            <a:avLst/>
          </a:prstGeom>
        </p:spPr>
      </p:pic>
      <p:sp>
        <p:nvSpPr>
          <p:cNvPr id="8" name="Rounded Rectangle 7"/>
          <p:cNvSpPr/>
          <p:nvPr/>
        </p:nvSpPr>
        <p:spPr>
          <a:xfrm>
            <a:off x="1118330" y="999307"/>
            <a:ext cx="940351" cy="915825"/>
          </a:xfrm>
          <a:prstGeom prst="roundRect">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031286" y="1950638"/>
            <a:ext cx="940351" cy="915825"/>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2999093" y="2939066"/>
            <a:ext cx="940351" cy="915825"/>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4017815" y="3928836"/>
            <a:ext cx="940351" cy="915825"/>
          </a:xfrm>
          <a:prstGeom prst="roundRect">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42394" y="1080122"/>
            <a:ext cx="295539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00" dirty="0" smtClean="0"/>
              <a:t>Bench-stage decisions</a:t>
            </a:r>
            <a:endParaRPr lang="en-US" sz="2400" dirty="0"/>
          </a:p>
        </p:txBody>
      </p:sp>
      <p:sp>
        <p:nvSpPr>
          <p:cNvPr id="13" name="TextBox 12"/>
          <p:cNvSpPr txBox="1"/>
          <p:nvPr/>
        </p:nvSpPr>
        <p:spPr>
          <a:xfrm>
            <a:off x="3242322" y="2137935"/>
            <a:ext cx="2234861"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00" dirty="0" smtClean="0"/>
              <a:t>Sequencing</a:t>
            </a:r>
            <a:endParaRPr lang="en-US" sz="2400" dirty="0"/>
          </a:p>
        </p:txBody>
      </p:sp>
      <p:sp>
        <p:nvSpPr>
          <p:cNvPr id="14" name="TextBox 13"/>
          <p:cNvSpPr txBox="1"/>
          <p:nvPr/>
        </p:nvSpPr>
        <p:spPr>
          <a:xfrm>
            <a:off x="4244303" y="3019881"/>
            <a:ext cx="2198224"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00" dirty="0" smtClean="0"/>
              <a:t>Post-processing</a:t>
            </a:r>
            <a:endParaRPr lang="en-US" sz="2400" dirty="0"/>
          </a:p>
        </p:txBody>
      </p:sp>
      <p:sp>
        <p:nvSpPr>
          <p:cNvPr id="15" name="TextBox 14"/>
          <p:cNvSpPr txBox="1"/>
          <p:nvPr/>
        </p:nvSpPr>
        <p:spPr>
          <a:xfrm>
            <a:off x="5332345" y="3928836"/>
            <a:ext cx="2515744"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00" dirty="0" smtClean="0"/>
              <a:t>Getting read counts</a:t>
            </a:r>
            <a:endParaRPr lang="en-US" sz="2400" dirty="0"/>
          </a:p>
        </p:txBody>
      </p:sp>
      <p:sp>
        <p:nvSpPr>
          <p:cNvPr id="16" name="Rounded Rectangle 15"/>
          <p:cNvSpPr/>
          <p:nvPr/>
        </p:nvSpPr>
        <p:spPr>
          <a:xfrm>
            <a:off x="5031700" y="4891694"/>
            <a:ext cx="940351" cy="915825"/>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6393535" y="4875422"/>
            <a:ext cx="2427205"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00" dirty="0" smtClean="0"/>
              <a:t>Choosing analysis pipeline/package</a:t>
            </a:r>
            <a:endParaRPr lang="en-US" sz="2400" dirty="0"/>
          </a:p>
        </p:txBody>
      </p:sp>
      <p:cxnSp>
        <p:nvCxnSpPr>
          <p:cNvPr id="18" name="Straight Connector 17"/>
          <p:cNvCxnSpPr/>
          <p:nvPr/>
        </p:nvCxnSpPr>
        <p:spPr>
          <a:xfrm>
            <a:off x="183186" y="3181377"/>
            <a:ext cx="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2715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3"/>
          <a:srcRect l="-501" r="-210"/>
          <a:stretch/>
        </p:blipFill>
        <p:spPr>
          <a:xfrm>
            <a:off x="-31356" y="-15681"/>
            <a:ext cx="9175356" cy="2136331"/>
          </a:xfrm>
          <a:prstGeom prst="rect">
            <a:avLst/>
          </a:prstGeom>
        </p:spPr>
      </p:pic>
      <p:sp>
        <p:nvSpPr>
          <p:cNvPr id="2" name="Title 1"/>
          <p:cNvSpPr>
            <a:spLocks noGrp="1"/>
          </p:cNvSpPr>
          <p:nvPr>
            <p:ph type="title"/>
          </p:nvPr>
        </p:nvSpPr>
        <p:spPr/>
        <p:style>
          <a:lnRef idx="2">
            <a:schemeClr val="accent1"/>
          </a:lnRef>
          <a:fillRef idx="1">
            <a:schemeClr val="lt1"/>
          </a:fillRef>
          <a:effectRef idx="0">
            <a:schemeClr val="accent1"/>
          </a:effectRef>
          <a:fontRef idx="minor">
            <a:schemeClr val="dk1"/>
          </a:fontRef>
        </p:style>
        <p:txBody>
          <a:bodyPr/>
          <a:lstStyle/>
          <a:p>
            <a:r>
              <a:rPr lang="en-US" dirty="0" smtClean="0"/>
              <a:t>Complex design</a:t>
            </a:r>
            <a:endParaRPr lang="en-US" dirty="0"/>
          </a:p>
        </p:txBody>
      </p:sp>
      <p:sp>
        <p:nvSpPr>
          <p:cNvPr id="3" name="Content Placeholder 2"/>
          <p:cNvSpPr>
            <a:spLocks noGrp="1"/>
          </p:cNvSpPr>
          <p:nvPr>
            <p:ph idx="1"/>
          </p:nvPr>
        </p:nvSpPr>
        <p:spPr>
          <a:xfrm>
            <a:off x="457200" y="2206857"/>
            <a:ext cx="8229600" cy="3961732"/>
          </a:xfrm>
        </p:spPr>
        <p:txBody>
          <a:bodyPr>
            <a:normAutofit fontScale="32500" lnSpcReduction="20000"/>
          </a:bodyPr>
          <a:lstStyle/>
          <a:p>
            <a:pPr marL="0" indent="0">
              <a:buNone/>
            </a:pPr>
            <a:r>
              <a:rPr lang="en-US" dirty="0">
                <a:latin typeface="Courier New"/>
                <a:cs typeface="Courier New"/>
              </a:rPr>
              <a:t>design &lt;- </a:t>
            </a:r>
            <a:r>
              <a:rPr lang="en-US" dirty="0" err="1">
                <a:latin typeface="Courier New"/>
                <a:cs typeface="Courier New"/>
              </a:rPr>
              <a:t>model.matrix</a:t>
            </a:r>
            <a:r>
              <a:rPr lang="en-US" dirty="0">
                <a:latin typeface="Courier New"/>
                <a:cs typeface="Courier New"/>
              </a:rPr>
              <a:t>(~</a:t>
            </a:r>
            <a:r>
              <a:rPr lang="en-US" dirty="0" err="1">
                <a:latin typeface="Courier New"/>
                <a:cs typeface="Courier New"/>
              </a:rPr>
              <a:t>genotypes+groups+chambers</a:t>
            </a:r>
            <a:r>
              <a:rPr lang="en-US" dirty="0">
                <a:latin typeface="Courier New"/>
                <a:cs typeface="Courier New"/>
              </a:rPr>
              <a:t>)</a:t>
            </a:r>
          </a:p>
          <a:p>
            <a:pPr marL="0" indent="0">
              <a:buNone/>
            </a:pPr>
            <a:r>
              <a:rPr lang="en-US" dirty="0">
                <a:latin typeface="Courier New"/>
                <a:cs typeface="Courier New"/>
              </a:rPr>
              <a:t>y &lt;- </a:t>
            </a:r>
            <a:r>
              <a:rPr lang="en-US" dirty="0" err="1">
                <a:latin typeface="Courier New"/>
                <a:cs typeface="Courier New"/>
              </a:rPr>
              <a:t>estimateGLMCommonDisp</a:t>
            </a:r>
            <a:r>
              <a:rPr lang="en-US" dirty="0">
                <a:latin typeface="Courier New"/>
                <a:cs typeface="Courier New"/>
              </a:rPr>
              <a:t>(y, design)</a:t>
            </a:r>
          </a:p>
          <a:p>
            <a:pPr marL="0" indent="0">
              <a:buNone/>
            </a:pPr>
            <a:r>
              <a:rPr lang="en-US" dirty="0">
                <a:latin typeface="Courier New"/>
                <a:cs typeface="Courier New"/>
              </a:rPr>
              <a:t>fit &lt;- </a:t>
            </a:r>
            <a:r>
              <a:rPr lang="en-US" dirty="0" err="1">
                <a:latin typeface="Courier New"/>
                <a:cs typeface="Courier New"/>
              </a:rPr>
              <a:t>glmFit</a:t>
            </a:r>
            <a:r>
              <a:rPr lang="en-US" dirty="0">
                <a:latin typeface="Courier New"/>
                <a:cs typeface="Courier New"/>
              </a:rPr>
              <a:t>(</a:t>
            </a:r>
            <a:r>
              <a:rPr lang="en-US" dirty="0" err="1">
                <a:latin typeface="Courier New"/>
                <a:cs typeface="Courier New"/>
              </a:rPr>
              <a:t>y,design</a:t>
            </a:r>
            <a:r>
              <a:rPr lang="en-US" dirty="0">
                <a:latin typeface="Courier New"/>
                <a:cs typeface="Courier New"/>
              </a:rPr>
              <a:t>)</a:t>
            </a:r>
          </a:p>
          <a:p>
            <a:pPr marL="0" indent="0">
              <a:buNone/>
            </a:pPr>
            <a:r>
              <a:rPr lang="en-US" dirty="0" err="1">
                <a:latin typeface="Courier New"/>
                <a:cs typeface="Courier New"/>
              </a:rPr>
              <a:t>results.groups</a:t>
            </a:r>
            <a:r>
              <a:rPr lang="en-US" dirty="0">
                <a:latin typeface="Courier New"/>
                <a:cs typeface="Courier New"/>
              </a:rPr>
              <a:t> &lt;- </a:t>
            </a:r>
            <a:r>
              <a:rPr lang="en-US" dirty="0" err="1">
                <a:latin typeface="Courier New"/>
                <a:cs typeface="Courier New"/>
              </a:rPr>
              <a:t>glmLRT</a:t>
            </a:r>
            <a:r>
              <a:rPr lang="en-US" dirty="0">
                <a:latin typeface="Courier New"/>
                <a:cs typeface="Courier New"/>
              </a:rPr>
              <a:t>(</a:t>
            </a:r>
            <a:r>
              <a:rPr lang="en-US" dirty="0" err="1">
                <a:latin typeface="Courier New"/>
                <a:cs typeface="Courier New"/>
              </a:rPr>
              <a:t>y,fit,coef</a:t>
            </a:r>
            <a:r>
              <a:rPr lang="en-US" dirty="0">
                <a:latin typeface="Courier New"/>
                <a:cs typeface="Courier New"/>
              </a:rPr>
              <a:t>=2)</a:t>
            </a:r>
          </a:p>
          <a:p>
            <a:pPr marL="0" indent="0">
              <a:buNone/>
            </a:pPr>
            <a:r>
              <a:rPr lang="en-US" dirty="0" err="1">
                <a:latin typeface="Courier New"/>
                <a:cs typeface="Courier New"/>
              </a:rPr>
              <a:t>topTags</a:t>
            </a:r>
            <a:r>
              <a:rPr lang="en-US" dirty="0">
                <a:latin typeface="Courier New"/>
                <a:cs typeface="Courier New"/>
              </a:rPr>
              <a:t>(</a:t>
            </a:r>
            <a:r>
              <a:rPr lang="en-US" dirty="0" err="1">
                <a:latin typeface="Courier New"/>
                <a:cs typeface="Courier New"/>
              </a:rPr>
              <a:t>results.groups</a:t>
            </a:r>
            <a:r>
              <a:rPr lang="en-US" dirty="0">
                <a:latin typeface="Courier New"/>
                <a:cs typeface="Courier New"/>
              </a:rPr>
              <a:t>)</a:t>
            </a:r>
          </a:p>
          <a:p>
            <a:pPr marL="0" indent="0">
              <a:buNone/>
            </a:pPr>
            <a:endParaRPr lang="en-US" dirty="0">
              <a:latin typeface="Courier New"/>
              <a:cs typeface="Courier New"/>
            </a:endParaRPr>
          </a:p>
          <a:p>
            <a:pPr marL="0" indent="0">
              <a:buNone/>
            </a:pPr>
            <a:r>
              <a:rPr lang="en-US" dirty="0">
                <a:latin typeface="Courier New"/>
                <a:cs typeface="Courier New"/>
              </a:rPr>
              <a:t>This gives a list of transcripts different between watered </a:t>
            </a:r>
            <a:r>
              <a:rPr lang="en-US" dirty="0" err="1">
                <a:latin typeface="Courier New"/>
                <a:cs typeface="Courier New"/>
              </a:rPr>
              <a:t>vs</a:t>
            </a:r>
            <a:r>
              <a:rPr lang="en-US" dirty="0">
                <a:latin typeface="Courier New"/>
                <a:cs typeface="Courier New"/>
              </a:rPr>
              <a:t> drought, adjusting for cultivar and chamber differences.</a:t>
            </a:r>
          </a:p>
          <a:p>
            <a:pPr marL="0" indent="0">
              <a:buNone/>
            </a:pPr>
            <a:endParaRPr lang="en-US" dirty="0">
              <a:latin typeface="Courier New"/>
              <a:cs typeface="Courier New"/>
            </a:endParaRPr>
          </a:p>
          <a:p>
            <a:pPr marL="0" indent="0">
              <a:buNone/>
            </a:pPr>
            <a:r>
              <a:rPr lang="en-US" dirty="0">
                <a:latin typeface="Courier New"/>
                <a:cs typeface="Courier New"/>
              </a:rPr>
              <a:t>To get the watered </a:t>
            </a:r>
            <a:r>
              <a:rPr lang="en-US" dirty="0" err="1">
                <a:latin typeface="Courier New"/>
                <a:cs typeface="Courier New"/>
              </a:rPr>
              <a:t>vs</a:t>
            </a:r>
            <a:r>
              <a:rPr lang="en-US" dirty="0">
                <a:latin typeface="Courier New"/>
                <a:cs typeface="Courier New"/>
              </a:rPr>
              <a:t> drought effects for cultivar1 and cultivar2 separately, you can use</a:t>
            </a:r>
          </a:p>
          <a:p>
            <a:pPr marL="0" indent="0">
              <a:buNone/>
            </a:pPr>
            <a:endParaRPr lang="en-US" dirty="0">
              <a:latin typeface="Courier New"/>
              <a:cs typeface="Courier New"/>
            </a:endParaRPr>
          </a:p>
          <a:p>
            <a:pPr marL="0" indent="0">
              <a:buNone/>
            </a:pPr>
            <a:r>
              <a:rPr lang="en-US" dirty="0">
                <a:latin typeface="Courier New"/>
                <a:cs typeface="Courier New"/>
              </a:rPr>
              <a:t>design &lt;- </a:t>
            </a:r>
            <a:r>
              <a:rPr lang="en-US" dirty="0" err="1">
                <a:latin typeface="Courier New"/>
                <a:cs typeface="Courier New"/>
              </a:rPr>
              <a:t>model.matrix</a:t>
            </a:r>
            <a:r>
              <a:rPr lang="en-US" dirty="0">
                <a:latin typeface="Courier New"/>
                <a:cs typeface="Courier New"/>
              </a:rPr>
              <a:t>(~</a:t>
            </a:r>
            <a:r>
              <a:rPr lang="en-US" dirty="0" err="1">
                <a:latin typeface="Courier New"/>
                <a:cs typeface="Courier New"/>
              </a:rPr>
              <a:t>genotypes+genotypes:groups+chambers</a:t>
            </a:r>
            <a:r>
              <a:rPr lang="en-US" dirty="0">
                <a:latin typeface="Courier New"/>
                <a:cs typeface="Courier New"/>
              </a:rPr>
              <a:t>)</a:t>
            </a:r>
          </a:p>
          <a:p>
            <a:pPr marL="0" indent="0">
              <a:buNone/>
            </a:pPr>
            <a:endParaRPr lang="en-US" dirty="0">
              <a:latin typeface="Courier New"/>
              <a:cs typeface="Courier New"/>
            </a:endParaRPr>
          </a:p>
          <a:p>
            <a:pPr marL="0" indent="0">
              <a:buNone/>
            </a:pPr>
            <a:r>
              <a:rPr lang="en-US" dirty="0">
                <a:latin typeface="Courier New"/>
                <a:cs typeface="Courier New"/>
              </a:rPr>
              <a:t>then</a:t>
            </a:r>
          </a:p>
          <a:p>
            <a:pPr marL="0" indent="0">
              <a:buNone/>
            </a:pPr>
            <a:endParaRPr lang="en-US" dirty="0">
              <a:latin typeface="Courier New"/>
              <a:cs typeface="Courier New"/>
            </a:endParaRPr>
          </a:p>
          <a:p>
            <a:pPr marL="0" indent="0">
              <a:buNone/>
            </a:pPr>
            <a:r>
              <a:rPr lang="en-US" dirty="0">
                <a:latin typeface="Courier New"/>
                <a:cs typeface="Courier New"/>
              </a:rPr>
              <a:t>results &lt;- </a:t>
            </a:r>
            <a:r>
              <a:rPr lang="en-US" dirty="0" err="1">
                <a:latin typeface="Courier New"/>
                <a:cs typeface="Courier New"/>
              </a:rPr>
              <a:t>glmLRT</a:t>
            </a:r>
            <a:r>
              <a:rPr lang="en-US" dirty="0">
                <a:latin typeface="Courier New"/>
                <a:cs typeface="Courier New"/>
              </a:rPr>
              <a:t>(</a:t>
            </a:r>
            <a:r>
              <a:rPr lang="en-US" dirty="0" err="1">
                <a:latin typeface="Courier New"/>
                <a:cs typeface="Courier New"/>
              </a:rPr>
              <a:t>y,fit,coef</a:t>
            </a:r>
            <a:r>
              <a:rPr lang="en-US" dirty="0">
                <a:latin typeface="Courier New"/>
                <a:cs typeface="Courier New"/>
              </a:rPr>
              <a:t>=3)</a:t>
            </a:r>
          </a:p>
          <a:p>
            <a:pPr marL="0" indent="0">
              <a:buNone/>
            </a:pPr>
            <a:endParaRPr lang="en-US" dirty="0">
              <a:latin typeface="Courier New"/>
              <a:cs typeface="Courier New"/>
            </a:endParaRPr>
          </a:p>
          <a:p>
            <a:pPr marL="0" indent="0">
              <a:buNone/>
            </a:pPr>
            <a:r>
              <a:rPr lang="en-US" dirty="0">
                <a:latin typeface="Courier New"/>
                <a:cs typeface="Courier New"/>
              </a:rPr>
              <a:t>for cultivar1 and </a:t>
            </a:r>
          </a:p>
          <a:p>
            <a:pPr marL="0" indent="0">
              <a:buNone/>
            </a:pPr>
            <a:endParaRPr lang="en-US" dirty="0">
              <a:latin typeface="Courier New"/>
              <a:cs typeface="Courier New"/>
            </a:endParaRPr>
          </a:p>
          <a:p>
            <a:pPr marL="0" indent="0">
              <a:buNone/>
            </a:pPr>
            <a:r>
              <a:rPr lang="en-US" dirty="0">
                <a:latin typeface="Courier New"/>
                <a:cs typeface="Courier New"/>
              </a:rPr>
              <a:t>results &lt;- </a:t>
            </a:r>
            <a:r>
              <a:rPr lang="en-US" dirty="0" err="1">
                <a:latin typeface="Courier New"/>
                <a:cs typeface="Courier New"/>
              </a:rPr>
              <a:t>glmLRT</a:t>
            </a:r>
            <a:r>
              <a:rPr lang="en-US" dirty="0">
                <a:latin typeface="Courier New"/>
                <a:cs typeface="Courier New"/>
              </a:rPr>
              <a:t>(</a:t>
            </a:r>
            <a:r>
              <a:rPr lang="en-US" dirty="0" err="1">
                <a:latin typeface="Courier New"/>
                <a:cs typeface="Courier New"/>
              </a:rPr>
              <a:t>y,fit,coef</a:t>
            </a:r>
            <a:r>
              <a:rPr lang="en-US" dirty="0">
                <a:latin typeface="Courier New"/>
                <a:cs typeface="Courier New"/>
              </a:rPr>
              <a:t>=4)</a:t>
            </a:r>
          </a:p>
          <a:p>
            <a:pPr marL="0" indent="0">
              <a:buNone/>
            </a:pPr>
            <a:endParaRPr lang="en-US" dirty="0">
              <a:latin typeface="Courier New"/>
              <a:cs typeface="Courier New"/>
            </a:endParaRPr>
          </a:p>
          <a:p>
            <a:pPr marL="0" indent="0">
              <a:buNone/>
            </a:pPr>
            <a:r>
              <a:rPr lang="en-US" dirty="0">
                <a:latin typeface="Courier New"/>
                <a:cs typeface="Courier New"/>
              </a:rPr>
              <a:t>for cultivar2</a:t>
            </a:r>
          </a:p>
        </p:txBody>
      </p:sp>
    </p:spTree>
    <p:extLst>
      <p:ext uri="{BB962C8B-B14F-4D97-AF65-F5344CB8AC3E}">
        <p14:creationId xmlns:p14="http://schemas.microsoft.com/office/powerpoint/2010/main" val="2038998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3"/>
          <a:srcRect l="-501" r="-210"/>
          <a:stretch/>
        </p:blipFill>
        <p:spPr>
          <a:xfrm>
            <a:off x="-31356" y="-15681"/>
            <a:ext cx="9175356" cy="2136331"/>
          </a:xfrm>
          <a:prstGeom prst="rect">
            <a:avLst/>
          </a:prstGeom>
        </p:spPr>
      </p:pic>
      <p:sp>
        <p:nvSpPr>
          <p:cNvPr id="2" name="Title 1"/>
          <p:cNvSpPr>
            <a:spLocks noGrp="1"/>
          </p:cNvSpPr>
          <p:nvPr>
            <p:ph type="title"/>
          </p:nvPr>
        </p:nvSpPr>
        <p:spPr/>
        <p:style>
          <a:lnRef idx="2">
            <a:schemeClr val="accent1"/>
          </a:lnRef>
          <a:fillRef idx="1">
            <a:schemeClr val="lt1"/>
          </a:fillRef>
          <a:effectRef idx="0">
            <a:schemeClr val="accent1"/>
          </a:effectRef>
          <a:fontRef idx="minor">
            <a:schemeClr val="dk1"/>
          </a:fontRef>
        </p:style>
        <p:txBody>
          <a:bodyPr/>
          <a:lstStyle/>
          <a:p>
            <a:r>
              <a:rPr lang="en-US" dirty="0" smtClean="0"/>
              <a:t>Complex design - deseq</a:t>
            </a:r>
            <a:endParaRPr lang="en-US" dirty="0"/>
          </a:p>
        </p:txBody>
      </p:sp>
      <p:sp>
        <p:nvSpPr>
          <p:cNvPr id="3" name="Content Placeholder 2"/>
          <p:cNvSpPr>
            <a:spLocks noGrp="1"/>
          </p:cNvSpPr>
          <p:nvPr>
            <p:ph idx="1"/>
          </p:nvPr>
        </p:nvSpPr>
        <p:spPr>
          <a:xfrm>
            <a:off x="457200" y="2168941"/>
            <a:ext cx="8229600" cy="3689038"/>
          </a:xfrm>
        </p:spPr>
        <p:txBody>
          <a:bodyPr/>
          <a:lstStyle/>
          <a:p>
            <a:r>
              <a:rPr lang="en-US" b="1" dirty="0" smtClean="0"/>
              <a:t>Three cell types, wild type </a:t>
            </a:r>
            <a:r>
              <a:rPr lang="en-US" b="1" dirty="0" err="1" smtClean="0"/>
              <a:t>vs</a:t>
            </a:r>
            <a:r>
              <a:rPr lang="en-US" b="1" dirty="0" smtClean="0"/>
              <a:t> a knockout</a:t>
            </a:r>
          </a:p>
          <a:p>
            <a:endParaRPr lang="en-US" dirty="0" smtClean="0"/>
          </a:p>
          <a:p>
            <a:r>
              <a:rPr lang="en-US" dirty="0"/>
              <a:t>1. For KO condition, I would like to perform a </a:t>
            </a:r>
            <a:r>
              <a:rPr lang="en-US" dirty="0" err="1"/>
              <a:t>comparision</a:t>
            </a:r>
            <a:r>
              <a:rPr lang="en-US" dirty="0"/>
              <a:t> between each cell </a:t>
            </a:r>
            <a:r>
              <a:rPr lang="en-US" dirty="0" smtClean="0"/>
              <a:t>type</a:t>
            </a:r>
            <a:endParaRPr lang="en-US" dirty="0"/>
          </a:p>
          <a:p>
            <a:r>
              <a:rPr lang="en-US" dirty="0"/>
              <a:t>2. For each cell type, I would like to compare between KO and WT</a:t>
            </a:r>
          </a:p>
        </p:txBody>
      </p:sp>
    </p:spTree>
    <p:extLst>
      <p:ext uri="{BB962C8B-B14F-4D97-AF65-F5344CB8AC3E}">
        <p14:creationId xmlns:p14="http://schemas.microsoft.com/office/powerpoint/2010/main" val="2176816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srcRect l="-501" r="-210"/>
          <a:stretch/>
        </p:blipFill>
        <p:spPr>
          <a:xfrm>
            <a:off x="-31356" y="-15681"/>
            <a:ext cx="9175356" cy="2136331"/>
          </a:xfrm>
          <a:prstGeom prst="rect">
            <a:avLst/>
          </a:prstGeom>
        </p:spPr>
      </p:pic>
      <p:sp>
        <p:nvSpPr>
          <p:cNvPr id="2" name="Title 1"/>
          <p:cNvSpPr>
            <a:spLocks noGrp="1"/>
          </p:cNvSpPr>
          <p:nvPr>
            <p:ph type="title"/>
          </p:nvPr>
        </p:nvSpPr>
        <p:spPr/>
        <p:style>
          <a:lnRef idx="2">
            <a:schemeClr val="accent1"/>
          </a:lnRef>
          <a:fillRef idx="1">
            <a:schemeClr val="lt1"/>
          </a:fillRef>
          <a:effectRef idx="0">
            <a:schemeClr val="accent1"/>
          </a:effectRef>
          <a:fontRef idx="minor">
            <a:schemeClr val="dk1"/>
          </a:fontRef>
        </p:style>
        <p:txBody>
          <a:bodyPr/>
          <a:lstStyle/>
          <a:p>
            <a:r>
              <a:rPr lang="en-US" dirty="0" smtClean="0"/>
              <a:t>Gene sets</a:t>
            </a:r>
            <a:endParaRPr lang="en-US" dirty="0"/>
          </a:p>
        </p:txBody>
      </p:sp>
      <p:sp>
        <p:nvSpPr>
          <p:cNvPr id="3" name="Content Placeholder 2"/>
          <p:cNvSpPr>
            <a:spLocks noGrp="1"/>
          </p:cNvSpPr>
          <p:nvPr>
            <p:ph idx="1"/>
          </p:nvPr>
        </p:nvSpPr>
        <p:spPr/>
        <p:txBody>
          <a:bodyPr/>
          <a:lstStyle/>
          <a:p>
            <a:r>
              <a:rPr lang="en-US" dirty="0" smtClean="0"/>
              <a:t>Roast</a:t>
            </a:r>
          </a:p>
          <a:p>
            <a:r>
              <a:rPr lang="en-US" dirty="0" smtClean="0"/>
              <a:t>Rover</a:t>
            </a:r>
          </a:p>
          <a:p>
            <a:r>
              <a:rPr lang="en-US" dirty="0" err="1" smtClean="0"/>
              <a:t>Romer</a:t>
            </a:r>
            <a:endParaRPr lang="en-US" dirty="0" smtClean="0"/>
          </a:p>
          <a:p>
            <a:r>
              <a:rPr lang="en-US" dirty="0" err="1" smtClean="0"/>
              <a:t>Kegga</a:t>
            </a:r>
            <a:endParaRPr lang="en-US" dirty="0" smtClean="0"/>
          </a:p>
          <a:p>
            <a:r>
              <a:rPr lang="en-US" dirty="0" err="1" smtClean="0"/>
              <a:t>Goast</a:t>
            </a:r>
            <a:endParaRPr lang="en-US" dirty="0" smtClean="0"/>
          </a:p>
          <a:p>
            <a:endParaRPr lang="en-US" dirty="0"/>
          </a:p>
        </p:txBody>
      </p:sp>
    </p:spTree>
    <p:extLst>
      <p:ext uri="{BB962C8B-B14F-4D97-AF65-F5344CB8AC3E}">
        <p14:creationId xmlns:p14="http://schemas.microsoft.com/office/powerpoint/2010/main" val="1347455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srcRect l="-501" r="-210"/>
          <a:stretch/>
        </p:blipFill>
        <p:spPr>
          <a:xfrm>
            <a:off x="-31356" y="-15681"/>
            <a:ext cx="9175356" cy="2136331"/>
          </a:xfrm>
          <a:prstGeom prst="rect">
            <a:avLst/>
          </a:prstGeom>
        </p:spPr>
      </p:pic>
      <p:sp>
        <p:nvSpPr>
          <p:cNvPr id="2" name="Title 1"/>
          <p:cNvSpPr>
            <a:spLocks noGrp="1"/>
          </p:cNvSpPr>
          <p:nvPr>
            <p:ph type="title"/>
          </p:nvPr>
        </p:nvSpPr>
        <p:spPr/>
        <p:style>
          <a:lnRef idx="2">
            <a:schemeClr val="accent1"/>
          </a:lnRef>
          <a:fillRef idx="1">
            <a:schemeClr val="lt1"/>
          </a:fillRef>
          <a:effectRef idx="0">
            <a:schemeClr val="accent1"/>
          </a:effectRef>
          <a:fontRef idx="minor">
            <a:schemeClr val="dk1"/>
          </a:fontRef>
        </p:style>
        <p:txBody>
          <a:bodyPr/>
          <a:lstStyle/>
          <a:p>
            <a:r>
              <a:rPr lang="en-US" dirty="0" smtClean="0"/>
              <a:t>Salmon output</a:t>
            </a:r>
            <a:endParaRPr lang="en-US" dirty="0"/>
          </a:p>
        </p:txBody>
      </p:sp>
      <p:sp>
        <p:nvSpPr>
          <p:cNvPr id="3" name="Content Placeholder 2"/>
          <p:cNvSpPr>
            <a:spLocks noGrp="1"/>
          </p:cNvSpPr>
          <p:nvPr>
            <p:ph idx="1"/>
          </p:nvPr>
        </p:nvSpPr>
        <p:spPr/>
        <p:txBody>
          <a:bodyPr>
            <a:normAutofit fontScale="62500" lnSpcReduction="20000"/>
          </a:bodyPr>
          <a:lstStyle/>
          <a:p>
            <a:r>
              <a:rPr lang="en-US" dirty="0"/>
              <a:t>Name — This is the name of the target transcript provided in the input transcript database (FASTA file).</a:t>
            </a:r>
          </a:p>
          <a:p>
            <a:r>
              <a:rPr lang="en-US" dirty="0"/>
              <a:t>Length — This is the length of the target transcript in nucleotides.</a:t>
            </a:r>
          </a:p>
          <a:p>
            <a:r>
              <a:rPr lang="en-US" dirty="0" err="1"/>
              <a:t>EffectiveLength</a:t>
            </a:r>
            <a:r>
              <a:rPr lang="en-US" dirty="0"/>
              <a:t> — This is the computed effective length of the target transcript. It takes into account all factors being modeled that will effect the probability of sampling fragments from this transcript, including the fragment length distribution and sequence-specific and </a:t>
            </a:r>
            <a:r>
              <a:rPr lang="en-US" dirty="0" err="1"/>
              <a:t>gc</a:t>
            </a:r>
            <a:r>
              <a:rPr lang="en-US" dirty="0"/>
              <a:t>-fragment bias (if they are being modeled).</a:t>
            </a:r>
          </a:p>
          <a:p>
            <a:r>
              <a:rPr lang="en-US" dirty="0"/>
              <a:t>TPM — This is salmon’s estimate of the relative abundance of this transcript in units of Transcripts Per Million (TPM). TPM is the recommended relative abundance measure to use for downstream analysis.</a:t>
            </a:r>
          </a:p>
          <a:p>
            <a:r>
              <a:rPr lang="en-US" dirty="0" err="1"/>
              <a:t>NumReads</a:t>
            </a:r>
            <a:r>
              <a:rPr lang="en-US" dirty="0"/>
              <a:t> — This is salmon’s estimate of the number of reads mapping to each transcript that was quantified. It is an “estimate” insofar as it is the expected number of reads that have originated from each transcript given the structure of the uniquely mapping and multi-mapping reads and the relative abundance estimates for each transcript.</a:t>
            </a:r>
          </a:p>
        </p:txBody>
      </p:sp>
    </p:spTree>
    <p:extLst>
      <p:ext uri="{BB962C8B-B14F-4D97-AF65-F5344CB8AC3E}">
        <p14:creationId xmlns:p14="http://schemas.microsoft.com/office/powerpoint/2010/main" val="1862547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3"/>
          <a:srcRect l="-501" r="-210"/>
          <a:stretch/>
        </p:blipFill>
        <p:spPr>
          <a:xfrm>
            <a:off x="-31356" y="-15681"/>
            <a:ext cx="9175356" cy="2136331"/>
          </a:xfrm>
          <a:prstGeom prst="rect">
            <a:avLst/>
          </a:prstGeom>
        </p:spPr>
      </p:pic>
      <p:sp>
        <p:nvSpPr>
          <p:cNvPr id="2" name="Title 1"/>
          <p:cNvSpPr>
            <a:spLocks noGrp="1"/>
          </p:cNvSpPr>
          <p:nvPr>
            <p:ph type="title"/>
          </p:nvPr>
        </p:nvSpPr>
        <p:spPr/>
        <p:style>
          <a:lnRef idx="2">
            <a:schemeClr val="accent1"/>
          </a:lnRef>
          <a:fillRef idx="1">
            <a:schemeClr val="lt1"/>
          </a:fillRef>
          <a:effectRef idx="0">
            <a:schemeClr val="accent1"/>
          </a:effectRef>
          <a:fontRef idx="minor">
            <a:schemeClr val="dk1"/>
          </a:fontRef>
        </p:style>
        <p:txBody>
          <a:bodyPr/>
          <a:lstStyle/>
          <a:p>
            <a:r>
              <a:rPr lang="en-US" dirty="0" smtClean="0"/>
              <a:t>intercept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267809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rotWithShape="1">
          <a:blip r:embed="rId3"/>
          <a:srcRect l="-501" r="-210"/>
          <a:stretch/>
        </p:blipFill>
        <p:spPr>
          <a:xfrm>
            <a:off x="-31356" y="-15681"/>
            <a:ext cx="9175356" cy="2136331"/>
          </a:xfrm>
          <a:prstGeom prst="rect">
            <a:avLst/>
          </a:prstGeom>
        </p:spPr>
      </p:pic>
      <p:sp>
        <p:nvSpPr>
          <p:cNvPr id="2" name="Title 1"/>
          <p:cNvSpPr>
            <a:spLocks noGrp="1"/>
          </p:cNvSpPr>
          <p:nvPr>
            <p:ph type="title"/>
          </p:nvPr>
        </p:nvSpPr>
        <p:spPr/>
        <p:style>
          <a:lnRef idx="2">
            <a:schemeClr val="accent1"/>
          </a:lnRef>
          <a:fillRef idx="1">
            <a:schemeClr val="lt1"/>
          </a:fillRef>
          <a:effectRef idx="0">
            <a:schemeClr val="accent1"/>
          </a:effectRef>
          <a:fontRef idx="minor">
            <a:schemeClr val="dk1"/>
          </a:fontRef>
        </p:style>
        <p:txBody>
          <a:bodyPr>
            <a:normAutofit fontScale="90000"/>
          </a:bodyPr>
          <a:lstStyle/>
          <a:p>
            <a:r>
              <a:rPr lang="en-US" dirty="0" smtClean="0"/>
              <a:t>What is where – </a:t>
            </a:r>
            <a:r>
              <a:rPr lang="en-US" dirty="0" err="1" smtClean="0"/>
              <a:t>upregulated</a:t>
            </a:r>
            <a:r>
              <a:rPr lang="en-US" dirty="0" smtClean="0"/>
              <a:t> </a:t>
            </a:r>
            <a:r>
              <a:rPr lang="en-US" dirty="0" err="1" smtClean="0"/>
              <a:t>vs</a:t>
            </a:r>
            <a:r>
              <a:rPr lang="en-US" dirty="0" smtClean="0"/>
              <a:t> </a:t>
            </a:r>
            <a:r>
              <a:rPr lang="en-US" dirty="0" err="1" smtClean="0"/>
              <a:t>downregulated</a:t>
            </a:r>
            <a:endParaRPr lang="en-US" dirty="0"/>
          </a:p>
        </p:txBody>
      </p:sp>
      <p:pic>
        <p:nvPicPr>
          <p:cNvPr id="4" name="Content Placeholder 3" descr="Screen Shot 2017-11-12 at 10.33.38 AM.png"/>
          <p:cNvPicPr>
            <a:picLocks noGrp="1" noChangeAspect="1"/>
          </p:cNvPicPr>
          <p:nvPr>
            <p:ph idx="1"/>
          </p:nvPr>
        </p:nvPicPr>
        <p:blipFill>
          <a:blip r:embed="rId4">
            <a:extLst>
              <a:ext uri="{28A0092B-C50C-407E-A947-70E740481C1C}">
                <a14:useLocalDpi xmlns:a14="http://schemas.microsoft.com/office/drawing/2010/main" val="0"/>
              </a:ext>
            </a:extLst>
          </a:blip>
          <a:srcRect t="4879" b="4879"/>
          <a:stretch>
            <a:fillRect/>
          </a:stretch>
        </p:blipFill>
        <p:spPr/>
      </p:pic>
    </p:spTree>
    <p:extLst>
      <p:ext uri="{BB962C8B-B14F-4D97-AF65-F5344CB8AC3E}">
        <p14:creationId xmlns:p14="http://schemas.microsoft.com/office/powerpoint/2010/main" val="2727694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rotWithShape="1">
          <a:blip r:embed="rId2"/>
          <a:srcRect l="-501" r="-210"/>
          <a:stretch/>
        </p:blipFill>
        <p:spPr>
          <a:xfrm>
            <a:off x="-31356" y="-15681"/>
            <a:ext cx="9175356" cy="2136331"/>
          </a:xfrm>
          <a:prstGeom prst="rect">
            <a:avLst/>
          </a:prstGeom>
        </p:spPr>
      </p:pic>
      <p:pic>
        <p:nvPicPr>
          <p:cNvPr id="3" name="Picture 2" descr="NZGL-4-collab strip-2014-2.pdf"/>
          <p:cNvPicPr>
            <a:picLocks noChangeAspect="1"/>
          </p:cNvPicPr>
          <p:nvPr/>
        </p:nvPicPr>
        <p:blipFill rotWithShape="1">
          <a:blip r:embed="rId3">
            <a:extLst>
              <a:ext uri="{28A0092B-C50C-407E-A947-70E740481C1C}">
                <a14:useLocalDpi xmlns:a14="http://schemas.microsoft.com/office/drawing/2010/main" val="0"/>
              </a:ext>
            </a:extLst>
          </a:blip>
          <a:srcRect t="83111" b="3407"/>
          <a:stretch/>
        </p:blipFill>
        <p:spPr>
          <a:xfrm>
            <a:off x="551243" y="5558655"/>
            <a:ext cx="8041515" cy="1534160"/>
          </a:xfrm>
          <a:prstGeom prst="rect">
            <a:avLst/>
          </a:prstGeom>
        </p:spPr>
      </p:pic>
      <p:sp>
        <p:nvSpPr>
          <p:cNvPr id="4" name="Rounded Rectangle 3"/>
          <p:cNvSpPr/>
          <p:nvPr/>
        </p:nvSpPr>
        <p:spPr>
          <a:xfrm>
            <a:off x="702710" y="1795912"/>
            <a:ext cx="1608478" cy="1688863"/>
          </a:xfrm>
          <a:prstGeom prst="roundRect">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681104" y="1795912"/>
            <a:ext cx="474426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600" dirty="0" smtClean="0"/>
              <a:t>Bench-stage decisions</a:t>
            </a:r>
            <a:endParaRPr lang="en-US" sz="3600" dirty="0"/>
          </a:p>
        </p:txBody>
      </p:sp>
      <p:cxnSp>
        <p:nvCxnSpPr>
          <p:cNvPr id="6" name="Straight Connector 5"/>
          <p:cNvCxnSpPr/>
          <p:nvPr/>
        </p:nvCxnSpPr>
        <p:spPr>
          <a:xfrm flipH="1" flipV="1">
            <a:off x="702710" y="4647591"/>
            <a:ext cx="1" cy="1"/>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923528" y="3382713"/>
            <a:ext cx="4762648" cy="954107"/>
          </a:xfrm>
          <a:prstGeom prst="rect">
            <a:avLst/>
          </a:prstGeom>
          <a:noFill/>
        </p:spPr>
        <p:txBody>
          <a:bodyPr wrap="square" rtlCol="0">
            <a:spAutoFit/>
          </a:bodyPr>
          <a:lstStyle/>
          <a:p>
            <a:pPr marL="285750" indent="-285750">
              <a:buFont typeface="Arial"/>
              <a:buChar char="•"/>
            </a:pPr>
            <a:r>
              <a:rPr lang="en-US" sz="2800" dirty="0"/>
              <a:t>Library / kit </a:t>
            </a:r>
            <a:r>
              <a:rPr lang="en-US" sz="2800" dirty="0" smtClean="0"/>
              <a:t>type</a:t>
            </a:r>
          </a:p>
          <a:p>
            <a:pPr marL="285750" indent="-285750">
              <a:buFont typeface="Arial"/>
              <a:buChar char="•"/>
            </a:pPr>
            <a:r>
              <a:rPr lang="en-US" sz="2800" dirty="0"/>
              <a:t>Biological replicates</a:t>
            </a:r>
            <a:endParaRPr lang="en-US" sz="2800" dirty="0" smtClean="0"/>
          </a:p>
        </p:txBody>
      </p:sp>
    </p:spTree>
    <p:extLst>
      <p:ext uri="{BB962C8B-B14F-4D97-AF65-F5344CB8AC3E}">
        <p14:creationId xmlns:p14="http://schemas.microsoft.com/office/powerpoint/2010/main" val="93895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p:cNvPicPr>
            <a:picLocks noChangeAspect="1"/>
          </p:cNvPicPr>
          <p:nvPr/>
        </p:nvPicPr>
        <p:blipFill rotWithShape="1">
          <a:blip r:embed="rId3"/>
          <a:srcRect l="-501" r="-210"/>
          <a:stretch/>
        </p:blipFill>
        <p:spPr>
          <a:xfrm>
            <a:off x="-31356" y="-15681"/>
            <a:ext cx="9175356" cy="2136331"/>
          </a:xfrm>
          <a:prstGeom prst="rect">
            <a:avLst/>
          </a:prstGeom>
        </p:spPr>
      </p:pic>
      <p:sp>
        <p:nvSpPr>
          <p:cNvPr id="5" name="Rounded Rectangle 4"/>
          <p:cNvSpPr/>
          <p:nvPr/>
        </p:nvSpPr>
        <p:spPr>
          <a:xfrm>
            <a:off x="702710" y="1795912"/>
            <a:ext cx="1608478" cy="1688863"/>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681104" y="1795912"/>
            <a:ext cx="474426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600" dirty="0"/>
              <a:t>Sequencing</a:t>
            </a:r>
          </a:p>
        </p:txBody>
      </p:sp>
      <p:cxnSp>
        <p:nvCxnSpPr>
          <p:cNvPr id="7" name="Straight Connector 6"/>
          <p:cNvCxnSpPr/>
          <p:nvPr/>
        </p:nvCxnSpPr>
        <p:spPr>
          <a:xfrm flipH="1" flipV="1">
            <a:off x="702710" y="4647591"/>
            <a:ext cx="1" cy="1"/>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923528" y="3382713"/>
            <a:ext cx="4762648" cy="1661993"/>
          </a:xfrm>
          <a:prstGeom prst="rect">
            <a:avLst/>
          </a:prstGeom>
          <a:noFill/>
        </p:spPr>
        <p:txBody>
          <a:bodyPr wrap="square" rtlCol="0">
            <a:spAutoFit/>
          </a:bodyPr>
          <a:lstStyle/>
          <a:p>
            <a:pPr marL="285750" indent="-285750">
              <a:buFont typeface="Arial"/>
              <a:buChar char="•"/>
            </a:pPr>
            <a:r>
              <a:rPr lang="en-US" sz="2800" dirty="0"/>
              <a:t>Single end or Paired end?</a:t>
            </a:r>
          </a:p>
          <a:p>
            <a:pPr marL="285750" indent="-285750">
              <a:buFont typeface="Arial"/>
              <a:buChar char="•"/>
            </a:pPr>
            <a:r>
              <a:rPr lang="en-US" sz="2800" dirty="0"/>
              <a:t>Coverage – how much and how is affecting the results?</a:t>
            </a:r>
          </a:p>
          <a:p>
            <a:endParaRPr lang="en-US" dirty="0"/>
          </a:p>
        </p:txBody>
      </p:sp>
    </p:spTree>
    <p:extLst>
      <p:ext uri="{BB962C8B-B14F-4D97-AF65-F5344CB8AC3E}">
        <p14:creationId xmlns:p14="http://schemas.microsoft.com/office/powerpoint/2010/main" val="198645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rotWithShape="1">
          <a:blip r:embed="rId3"/>
          <a:srcRect l="-501" r="-210"/>
          <a:stretch/>
        </p:blipFill>
        <p:spPr>
          <a:xfrm>
            <a:off x="-31356" y="-15681"/>
            <a:ext cx="9175356" cy="2136331"/>
          </a:xfrm>
          <a:prstGeom prst="rect">
            <a:avLst/>
          </a:prstGeom>
        </p:spPr>
      </p:pic>
      <p:pic>
        <p:nvPicPr>
          <p:cNvPr id="2" name="Picture 1"/>
          <p:cNvPicPr>
            <a:picLocks noChangeAspect="1"/>
          </p:cNvPicPr>
          <p:nvPr/>
        </p:nvPicPr>
        <p:blipFill>
          <a:blip r:embed="rId4"/>
          <a:stretch>
            <a:fillRect/>
          </a:stretch>
        </p:blipFill>
        <p:spPr>
          <a:xfrm>
            <a:off x="0" y="990600"/>
            <a:ext cx="9144000" cy="4859079"/>
          </a:xfrm>
          <a:prstGeom prst="rect">
            <a:avLst/>
          </a:prstGeom>
        </p:spPr>
      </p:pic>
    </p:spTree>
    <p:extLst>
      <p:ext uri="{BB962C8B-B14F-4D97-AF65-F5344CB8AC3E}">
        <p14:creationId xmlns:p14="http://schemas.microsoft.com/office/powerpoint/2010/main" val="2871145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rotWithShape="1">
          <a:blip r:embed="rId3"/>
          <a:srcRect l="-501" r="-210"/>
          <a:stretch/>
        </p:blipFill>
        <p:spPr>
          <a:xfrm>
            <a:off x="-31356" y="-15681"/>
            <a:ext cx="9175356" cy="2136331"/>
          </a:xfrm>
          <a:prstGeom prst="rect">
            <a:avLst/>
          </a:prstGeom>
        </p:spPr>
      </p:pic>
      <p:pic>
        <p:nvPicPr>
          <p:cNvPr id="2" name="Picture 1"/>
          <p:cNvPicPr>
            <a:picLocks noChangeAspect="1"/>
          </p:cNvPicPr>
          <p:nvPr/>
        </p:nvPicPr>
        <p:blipFill>
          <a:blip r:embed="rId4"/>
          <a:stretch>
            <a:fillRect/>
          </a:stretch>
        </p:blipFill>
        <p:spPr>
          <a:xfrm>
            <a:off x="0" y="622300"/>
            <a:ext cx="9144000" cy="5600089"/>
          </a:xfrm>
          <a:prstGeom prst="rect">
            <a:avLst/>
          </a:prstGeom>
        </p:spPr>
      </p:pic>
    </p:spTree>
    <p:extLst>
      <p:ext uri="{BB962C8B-B14F-4D97-AF65-F5344CB8AC3E}">
        <p14:creationId xmlns:p14="http://schemas.microsoft.com/office/powerpoint/2010/main" val="16904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3"/>
          <a:srcRect l="-501" r="-210"/>
          <a:stretch/>
        </p:blipFill>
        <p:spPr>
          <a:xfrm>
            <a:off x="-31356" y="-15681"/>
            <a:ext cx="9175356" cy="2136331"/>
          </a:xfrm>
          <a:prstGeom prst="rect">
            <a:avLst/>
          </a:prstGeom>
        </p:spPr>
      </p:pic>
      <p:pic>
        <p:nvPicPr>
          <p:cNvPr id="2" name="Picture 1"/>
          <p:cNvPicPr>
            <a:picLocks noChangeAspect="1"/>
          </p:cNvPicPr>
          <p:nvPr/>
        </p:nvPicPr>
        <p:blipFill>
          <a:blip r:embed="rId4"/>
          <a:stretch>
            <a:fillRect/>
          </a:stretch>
        </p:blipFill>
        <p:spPr>
          <a:xfrm>
            <a:off x="2413000" y="0"/>
            <a:ext cx="4293072" cy="6858000"/>
          </a:xfrm>
          <a:prstGeom prst="rect">
            <a:avLst/>
          </a:prstGeom>
        </p:spPr>
      </p:pic>
      <p:sp>
        <p:nvSpPr>
          <p:cNvPr id="3" name="TextBox 2"/>
          <p:cNvSpPr txBox="1"/>
          <p:nvPr/>
        </p:nvSpPr>
        <p:spPr>
          <a:xfrm>
            <a:off x="384587" y="107331"/>
            <a:ext cx="1887159" cy="369332"/>
          </a:xfrm>
          <a:prstGeom prst="rect">
            <a:avLst/>
          </a:prstGeom>
          <a:noFill/>
        </p:spPr>
        <p:txBody>
          <a:bodyPr wrap="square" rtlCol="0">
            <a:spAutoFit/>
          </a:bodyPr>
          <a:lstStyle/>
          <a:p>
            <a:r>
              <a:rPr lang="en-US" dirty="0" smtClean="0"/>
              <a:t>#Coverage-depth</a:t>
            </a:r>
            <a:endParaRPr lang="en-US" dirty="0"/>
          </a:p>
        </p:txBody>
      </p:sp>
    </p:spTree>
    <p:extLst>
      <p:ext uri="{BB962C8B-B14F-4D97-AF65-F5344CB8AC3E}">
        <p14:creationId xmlns:p14="http://schemas.microsoft.com/office/powerpoint/2010/main" val="330648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3"/>
          <p:cNvPicPr>
            <a:picLocks noChangeAspect="1"/>
          </p:cNvPicPr>
          <p:nvPr/>
        </p:nvPicPr>
        <p:blipFill rotWithShape="1">
          <a:blip r:embed="rId2"/>
          <a:srcRect l="-501" r="-210"/>
          <a:stretch/>
        </p:blipFill>
        <p:spPr>
          <a:xfrm>
            <a:off x="-31356" y="-15681"/>
            <a:ext cx="9175356" cy="2136331"/>
          </a:xfrm>
          <a:prstGeom prst="rect">
            <a:avLst/>
          </a:prstGeom>
        </p:spPr>
      </p:pic>
      <p:pic>
        <p:nvPicPr>
          <p:cNvPr id="5" name="Picture 4" descr="NZGL-4-collab strip-2014-2.pdf"/>
          <p:cNvPicPr>
            <a:picLocks noChangeAspect="1"/>
          </p:cNvPicPr>
          <p:nvPr/>
        </p:nvPicPr>
        <p:blipFill rotWithShape="1">
          <a:blip r:embed="rId3">
            <a:extLst>
              <a:ext uri="{28A0092B-C50C-407E-A947-70E740481C1C}">
                <a14:useLocalDpi xmlns:a14="http://schemas.microsoft.com/office/drawing/2010/main" val="0"/>
              </a:ext>
            </a:extLst>
          </a:blip>
          <a:srcRect t="83111" b="3407"/>
          <a:stretch/>
        </p:blipFill>
        <p:spPr>
          <a:xfrm>
            <a:off x="551243" y="5558655"/>
            <a:ext cx="8041515" cy="1534160"/>
          </a:xfrm>
          <a:prstGeom prst="rect">
            <a:avLst/>
          </a:prstGeom>
        </p:spPr>
      </p:pic>
      <p:sp>
        <p:nvSpPr>
          <p:cNvPr id="7" name="Rounded Rectangle 6"/>
          <p:cNvSpPr/>
          <p:nvPr/>
        </p:nvSpPr>
        <p:spPr>
          <a:xfrm>
            <a:off x="702710" y="1795912"/>
            <a:ext cx="1608478" cy="1688863"/>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681104" y="1795912"/>
            <a:ext cx="474426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600" dirty="0"/>
              <a:t>Post-processing</a:t>
            </a:r>
          </a:p>
        </p:txBody>
      </p:sp>
      <p:cxnSp>
        <p:nvCxnSpPr>
          <p:cNvPr id="9" name="Straight Connector 8"/>
          <p:cNvCxnSpPr/>
          <p:nvPr/>
        </p:nvCxnSpPr>
        <p:spPr>
          <a:xfrm flipH="1" flipV="1">
            <a:off x="702710" y="4647591"/>
            <a:ext cx="1" cy="1"/>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923528" y="3382713"/>
            <a:ext cx="4762648" cy="1231106"/>
          </a:xfrm>
          <a:prstGeom prst="rect">
            <a:avLst/>
          </a:prstGeom>
          <a:noFill/>
        </p:spPr>
        <p:txBody>
          <a:bodyPr wrap="square" rtlCol="0">
            <a:spAutoFit/>
          </a:bodyPr>
          <a:lstStyle/>
          <a:p>
            <a:pPr marL="285750" indent="-285750">
              <a:buFont typeface="Arial"/>
              <a:buChar char="•"/>
            </a:pPr>
            <a:r>
              <a:rPr lang="en-US" sz="2800" dirty="0"/>
              <a:t>QC and adapter trimming – to do or not to do?</a:t>
            </a:r>
          </a:p>
          <a:p>
            <a:endParaRPr lang="en-US" dirty="0"/>
          </a:p>
        </p:txBody>
      </p:sp>
    </p:spTree>
    <p:extLst>
      <p:ext uri="{BB962C8B-B14F-4D97-AF65-F5344CB8AC3E}">
        <p14:creationId xmlns:p14="http://schemas.microsoft.com/office/powerpoint/2010/main" val="7597935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58468</TotalTime>
  <Words>2183</Words>
  <Application>Microsoft Macintosh PowerPoint</Application>
  <PresentationFormat>On-screen Show (4:3)</PresentationFormat>
  <Paragraphs>241</Paragraphs>
  <Slides>35</Slides>
  <Notes>23</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Understanding design matrices</vt:lpstr>
      <vt:lpstr>Complex designs</vt:lpstr>
      <vt:lpstr>Complex design</vt:lpstr>
      <vt:lpstr>Complex design</vt:lpstr>
      <vt:lpstr>Complex design - deseq</vt:lpstr>
      <vt:lpstr>Gene sets</vt:lpstr>
      <vt:lpstr>Salmon output</vt:lpstr>
      <vt:lpstr>intercept</vt:lpstr>
      <vt:lpstr>What is where – upregulated vs downregulated</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nzgenomicsKate</dc:creator>
  <cp:lastModifiedBy>Elizabeth</cp:lastModifiedBy>
  <cp:revision>49</cp:revision>
  <dcterms:created xsi:type="dcterms:W3CDTF">2014-11-07T01:07:49Z</dcterms:created>
  <dcterms:modified xsi:type="dcterms:W3CDTF">2017-11-12T06:36:55Z</dcterms:modified>
</cp:coreProperties>
</file>